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2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png"/><Relationship Id="rId4" Type="http://schemas.openxmlformats.org/officeDocument/2006/relationships/image" Target="../media/image9.jpg"/></Relationships>
</file>

<file path=ppt/diagrams/_rels/drawing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png"/><Relationship Id="rId4" Type="http://schemas.openxmlformats.org/officeDocument/2006/relationships/image" Target="../media/image9.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7D95D2-15BE-4A74-8AF9-716943D51251}" type="doc">
      <dgm:prSet loTypeId="urn:microsoft.com/office/officeart/2008/layout/AccentedPicture" loCatId="picture" qsTypeId="urn:microsoft.com/office/officeart/2005/8/quickstyle/simple1" qsCatId="simple" csTypeId="urn:microsoft.com/office/officeart/2005/8/colors/accent1_2" csCatId="accent1" phldr="1"/>
      <dgm:spPr/>
      <dgm:t>
        <a:bodyPr/>
        <a:lstStyle/>
        <a:p>
          <a:endParaRPr lang="el-GR"/>
        </a:p>
      </dgm:t>
    </dgm:pt>
    <dgm:pt modelId="{5C7DE038-7011-41E0-8AC2-F50DE60D5B37}">
      <dgm:prSet phldrT="[Κείμενο]" custT="1"/>
      <dgm:spPr/>
      <dgm:t>
        <a:bodyPr/>
        <a:lstStyle/>
        <a:p>
          <a:pPr algn="ctr"/>
          <a:r>
            <a:rPr lang="el-GR" sz="3200" dirty="0" smtClean="0"/>
            <a:t>      ΒΑΡΥΤΗΤΑ </a:t>
          </a:r>
          <a:endParaRPr lang="el-GR" sz="3200" dirty="0"/>
        </a:p>
      </dgm:t>
    </dgm:pt>
    <dgm:pt modelId="{F52AD3E6-1481-4052-AC5A-763BAB15B165}" type="parTrans" cxnId="{78748A45-963C-4F05-B439-021446F0118B}">
      <dgm:prSet/>
      <dgm:spPr/>
      <dgm:t>
        <a:bodyPr/>
        <a:lstStyle/>
        <a:p>
          <a:endParaRPr lang="el-GR"/>
        </a:p>
      </dgm:t>
    </dgm:pt>
    <dgm:pt modelId="{4819F34A-3CBD-48F6-B3BD-528CDBD54011}" type="sibTrans" cxnId="{78748A45-963C-4F05-B439-021446F0118B}">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72000" r="-72000"/>
          </a:stretch>
        </a:blipFill>
      </dgm:spPr>
      <dgm:t>
        <a:bodyPr/>
        <a:lstStyle/>
        <a:p>
          <a:endParaRPr lang="el-GR"/>
        </a:p>
      </dgm:t>
    </dgm:pt>
    <dgm:pt modelId="{B5AC60D9-64A9-4DEA-BD9F-3A9D4D810C06}">
      <dgm:prSet phldrT="[Κείμενο]" custT="1"/>
      <dgm:spPr/>
      <dgm:t>
        <a:bodyPr/>
        <a:lstStyle/>
        <a:p>
          <a:r>
            <a:rPr lang="el-GR" sz="1800" dirty="0" smtClean="0"/>
            <a:t>Ελέγχει τον κόσμο μας </a:t>
          </a:r>
          <a:endParaRPr lang="el-GR" sz="1800" dirty="0"/>
        </a:p>
      </dgm:t>
    </dgm:pt>
    <dgm:pt modelId="{86E4F458-8B46-48B0-883B-B407785AD4A2}" type="parTrans" cxnId="{D9695368-37BF-49D5-99A6-9B1C124D67DE}">
      <dgm:prSet/>
      <dgm:spPr/>
      <dgm:t>
        <a:bodyPr/>
        <a:lstStyle/>
        <a:p>
          <a:endParaRPr lang="el-GR"/>
        </a:p>
      </dgm:t>
    </dgm:pt>
    <dgm:pt modelId="{72B4FCB1-3B66-47A1-9395-8CE3DFC53B6B}" type="sibTrans" cxnId="{D9695368-37BF-49D5-99A6-9B1C124D67DE}">
      <dgm:prSet/>
      <dgm:spPr/>
      <dgm:t>
        <a:bodyPr/>
        <a:lstStyle/>
        <a:p>
          <a:endParaRPr lang="el-GR"/>
        </a:p>
      </dgm:t>
    </dgm:pt>
    <dgm:pt modelId="{C681C9EC-2AC0-4E7E-BAB2-C0CB597963DE}">
      <dgm:prSet phldrT="[Κείμενο]" custT="1"/>
      <dgm:spPr/>
      <dgm:t>
        <a:bodyPr/>
        <a:lstStyle/>
        <a:p>
          <a:r>
            <a:rPr lang="el-GR" sz="1800" dirty="0" smtClean="0"/>
            <a:t>Διατηρεί το φεγγάρι σε τροχιά</a:t>
          </a:r>
          <a:endParaRPr lang="el-GR" sz="1800" dirty="0"/>
        </a:p>
      </dgm:t>
    </dgm:pt>
    <dgm:pt modelId="{BCD3FECE-AA33-4602-B120-61DDDD1CC58E}" type="parTrans" cxnId="{8DF54160-E58E-47C7-B2DA-05ADEDF183CE}">
      <dgm:prSet/>
      <dgm:spPr/>
      <dgm:t>
        <a:bodyPr/>
        <a:lstStyle/>
        <a:p>
          <a:endParaRPr lang="el-GR"/>
        </a:p>
      </dgm:t>
    </dgm:pt>
    <dgm:pt modelId="{F2041496-1E23-408D-A7E4-AE42A2415744}" type="sibTrans" cxnId="{8DF54160-E58E-47C7-B2DA-05ADEDF183CE}">
      <dgm:prSet/>
      <dgm:spPr/>
      <dgm:t>
        <a:bodyPr/>
        <a:lstStyle/>
        <a:p>
          <a:endParaRPr lang="el-GR"/>
        </a:p>
      </dgm:t>
    </dgm:pt>
    <dgm:pt modelId="{C7DF6F6F-09AD-46C0-8D64-FCFF880FACD7}">
      <dgm:prSet phldrT="[Κείμενο]" custT="1"/>
      <dgm:spPr/>
      <dgm:t>
        <a:bodyPr/>
        <a:lstStyle/>
        <a:p>
          <a:r>
            <a:rPr lang="el-GR" sz="1800" dirty="0" smtClean="0"/>
            <a:t>Σταθερότητα των γαλαξιών</a:t>
          </a:r>
          <a:endParaRPr lang="el-GR" sz="1800" dirty="0"/>
        </a:p>
      </dgm:t>
    </dgm:pt>
    <dgm:pt modelId="{B1E4223B-A4A1-4F0D-B954-9350FEEA2519}" type="parTrans" cxnId="{AA4E195D-5264-41B7-9EE7-CA4519045661}">
      <dgm:prSet/>
      <dgm:spPr/>
      <dgm:t>
        <a:bodyPr/>
        <a:lstStyle/>
        <a:p>
          <a:endParaRPr lang="el-GR"/>
        </a:p>
      </dgm:t>
    </dgm:pt>
    <dgm:pt modelId="{ED004639-BEB1-4BCA-A4ED-142F55BE4BA1}" type="sibTrans" cxnId="{AA4E195D-5264-41B7-9EE7-CA4519045661}">
      <dgm:prSet/>
      <dgm:spPr/>
      <dgm:t>
        <a:bodyPr/>
        <a:lstStyle/>
        <a:p>
          <a:endParaRPr lang="el-GR"/>
        </a:p>
      </dgm:t>
    </dgm:pt>
    <dgm:pt modelId="{48A81BEE-FF55-4168-B935-27FEFF60BACD}" type="pres">
      <dgm:prSet presAssocID="{C87D95D2-15BE-4A74-8AF9-716943D51251}" presName="Name0" presStyleCnt="0">
        <dgm:presLayoutVars>
          <dgm:dir/>
        </dgm:presLayoutVars>
      </dgm:prSet>
      <dgm:spPr/>
      <dgm:t>
        <a:bodyPr/>
        <a:lstStyle/>
        <a:p>
          <a:endParaRPr lang="el-GR"/>
        </a:p>
      </dgm:t>
    </dgm:pt>
    <dgm:pt modelId="{3C3662EF-4117-40DB-92C2-50212CACA44B}" type="pres">
      <dgm:prSet presAssocID="{4819F34A-3CBD-48F6-B3BD-528CDBD54011}" presName="picture_1" presStyleLbl="bgImgPlace1" presStyleIdx="0" presStyleCnt="1" custScaleY="103582" custLinFactNeighborX="-1860" custLinFactNeighborY="-15204"/>
      <dgm:spPr/>
      <dgm:t>
        <a:bodyPr/>
        <a:lstStyle/>
        <a:p>
          <a:endParaRPr lang="el-GR"/>
        </a:p>
      </dgm:t>
    </dgm:pt>
    <dgm:pt modelId="{D313E265-A38C-4305-BA1A-CAC4D0FB30BB}" type="pres">
      <dgm:prSet presAssocID="{5C7DE038-7011-41E0-8AC2-F50DE60D5B37}" presName="text_1" presStyleLbl="node1" presStyleIdx="0" presStyleCnt="0">
        <dgm:presLayoutVars>
          <dgm:bulletEnabled val="1"/>
        </dgm:presLayoutVars>
      </dgm:prSet>
      <dgm:spPr/>
      <dgm:t>
        <a:bodyPr/>
        <a:lstStyle/>
        <a:p>
          <a:endParaRPr lang="el-GR"/>
        </a:p>
      </dgm:t>
    </dgm:pt>
    <dgm:pt modelId="{F6BB0CC4-A1B2-40F9-95B2-13A0C95AD58F}" type="pres">
      <dgm:prSet presAssocID="{C87D95D2-15BE-4A74-8AF9-716943D51251}" presName="linV" presStyleCnt="0"/>
      <dgm:spPr/>
    </dgm:pt>
    <dgm:pt modelId="{266FE229-6B85-4E8E-9187-86A4A5974170}" type="pres">
      <dgm:prSet presAssocID="{B5AC60D9-64A9-4DEA-BD9F-3A9D4D810C06}" presName="pair" presStyleCnt="0"/>
      <dgm:spPr/>
    </dgm:pt>
    <dgm:pt modelId="{F0A81D3F-63F9-4528-AD08-C2DA31C4AF68}" type="pres">
      <dgm:prSet presAssocID="{B5AC60D9-64A9-4DEA-BD9F-3A9D4D810C06}" presName="spaceH" presStyleLbl="node1" presStyleIdx="0" presStyleCnt="0"/>
      <dgm:spPr/>
    </dgm:pt>
    <dgm:pt modelId="{C68BE684-B9AC-4F1D-B41A-432883D896FE}" type="pres">
      <dgm:prSet presAssocID="{B5AC60D9-64A9-4DEA-BD9F-3A9D4D810C06}" presName="desPictures" presStyleLbl="alignImgPlace1" presStyleIdx="0"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17932F09-CFA8-4E0E-9DAD-15F0221616E7}" type="pres">
      <dgm:prSet presAssocID="{B5AC60D9-64A9-4DEA-BD9F-3A9D4D810C06}" presName="desTextWrapper" presStyleCnt="0"/>
      <dgm:spPr/>
    </dgm:pt>
    <dgm:pt modelId="{6315BE21-ABCA-4793-8C5E-4C187F402ED8}" type="pres">
      <dgm:prSet presAssocID="{B5AC60D9-64A9-4DEA-BD9F-3A9D4D810C06}" presName="desText" presStyleLbl="revTx" presStyleIdx="0" presStyleCnt="3">
        <dgm:presLayoutVars>
          <dgm:bulletEnabled val="1"/>
        </dgm:presLayoutVars>
      </dgm:prSet>
      <dgm:spPr/>
      <dgm:t>
        <a:bodyPr/>
        <a:lstStyle/>
        <a:p>
          <a:endParaRPr lang="el-GR"/>
        </a:p>
      </dgm:t>
    </dgm:pt>
    <dgm:pt modelId="{7C097515-BAD2-4859-BA03-FC9ECAC44512}" type="pres">
      <dgm:prSet presAssocID="{72B4FCB1-3B66-47A1-9395-8CE3DFC53B6B}" presName="spaceV" presStyleCnt="0"/>
      <dgm:spPr/>
    </dgm:pt>
    <dgm:pt modelId="{B5CC6A66-FCFE-494A-8013-36BFB9A146BB}" type="pres">
      <dgm:prSet presAssocID="{C681C9EC-2AC0-4E7E-BAB2-C0CB597963DE}" presName="pair" presStyleCnt="0"/>
      <dgm:spPr/>
    </dgm:pt>
    <dgm:pt modelId="{C22F651F-C1BE-4CC9-A5A3-9DAAD3474134}" type="pres">
      <dgm:prSet presAssocID="{C681C9EC-2AC0-4E7E-BAB2-C0CB597963DE}" presName="spaceH" presStyleLbl="node1" presStyleIdx="0" presStyleCnt="0"/>
      <dgm:spPr/>
    </dgm:pt>
    <dgm:pt modelId="{E4BE9C78-1F95-425D-96E5-A118D99165BB}" type="pres">
      <dgm:prSet presAssocID="{C681C9EC-2AC0-4E7E-BAB2-C0CB597963DE}" presName="desPictures" presStyleLbl="alignImgPlace1" presStyleIdx="1"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pt>
    <dgm:pt modelId="{F6B99B7F-610F-4CEF-93B8-DA6ADD907937}" type="pres">
      <dgm:prSet presAssocID="{C681C9EC-2AC0-4E7E-BAB2-C0CB597963DE}" presName="desTextWrapper" presStyleCnt="0"/>
      <dgm:spPr/>
    </dgm:pt>
    <dgm:pt modelId="{3EB1627A-BFEF-49AD-B35B-67BE3DC74113}" type="pres">
      <dgm:prSet presAssocID="{C681C9EC-2AC0-4E7E-BAB2-C0CB597963DE}" presName="desText" presStyleLbl="revTx" presStyleIdx="1" presStyleCnt="3">
        <dgm:presLayoutVars>
          <dgm:bulletEnabled val="1"/>
        </dgm:presLayoutVars>
      </dgm:prSet>
      <dgm:spPr/>
      <dgm:t>
        <a:bodyPr/>
        <a:lstStyle/>
        <a:p>
          <a:endParaRPr lang="el-GR"/>
        </a:p>
      </dgm:t>
    </dgm:pt>
    <dgm:pt modelId="{D1CD6415-8040-49E8-B811-EA9D83D1F89D}" type="pres">
      <dgm:prSet presAssocID="{F2041496-1E23-408D-A7E4-AE42A2415744}" presName="spaceV" presStyleCnt="0"/>
      <dgm:spPr/>
    </dgm:pt>
    <dgm:pt modelId="{2828B77D-8DC5-4688-85CD-9944551907CF}" type="pres">
      <dgm:prSet presAssocID="{C7DF6F6F-09AD-46C0-8D64-FCFF880FACD7}" presName="pair" presStyleCnt="0"/>
      <dgm:spPr/>
    </dgm:pt>
    <dgm:pt modelId="{5819C84C-A7AC-4370-A150-5C27B66361FA}" type="pres">
      <dgm:prSet presAssocID="{C7DF6F6F-09AD-46C0-8D64-FCFF880FACD7}" presName="spaceH" presStyleLbl="node1" presStyleIdx="0" presStyleCnt="0"/>
      <dgm:spPr/>
    </dgm:pt>
    <dgm:pt modelId="{676A2CF1-79E8-4A8B-ADB8-718B31017A76}" type="pres">
      <dgm:prSet presAssocID="{C7DF6F6F-09AD-46C0-8D64-FCFF880FACD7}" presName="desPictures" presStyleLbl="alignImgPlace1" presStyleIdx="2" presStyleCnt="3"/>
      <dgm:spPr>
        <a:blipFill>
          <a:blip xmlns:r="http://schemas.openxmlformats.org/officeDocument/2006/relationships" r:embed="rId4">
            <a:extLst>
              <a:ext uri="{28A0092B-C50C-407E-A947-70E740481C1C}">
                <a14:useLocalDpi xmlns:a14="http://schemas.microsoft.com/office/drawing/2010/main" val="0"/>
              </a:ext>
            </a:extLst>
          </a:blip>
          <a:srcRect/>
          <a:stretch>
            <a:fillRect l="-1000" r="-1000"/>
          </a:stretch>
        </a:blipFill>
      </dgm:spPr>
      <dgm:t>
        <a:bodyPr/>
        <a:lstStyle/>
        <a:p>
          <a:endParaRPr lang="el-GR"/>
        </a:p>
      </dgm:t>
    </dgm:pt>
    <dgm:pt modelId="{C1B7D5E8-DC15-48BB-BC6B-DCE7832809E3}" type="pres">
      <dgm:prSet presAssocID="{C7DF6F6F-09AD-46C0-8D64-FCFF880FACD7}" presName="desTextWrapper" presStyleCnt="0"/>
      <dgm:spPr/>
    </dgm:pt>
    <dgm:pt modelId="{692D4AD0-D176-4643-91B6-E0AE29BE0ABF}" type="pres">
      <dgm:prSet presAssocID="{C7DF6F6F-09AD-46C0-8D64-FCFF880FACD7}" presName="desText" presStyleLbl="revTx" presStyleIdx="2" presStyleCnt="3">
        <dgm:presLayoutVars>
          <dgm:bulletEnabled val="1"/>
        </dgm:presLayoutVars>
      </dgm:prSet>
      <dgm:spPr/>
      <dgm:t>
        <a:bodyPr/>
        <a:lstStyle/>
        <a:p>
          <a:endParaRPr lang="el-GR"/>
        </a:p>
      </dgm:t>
    </dgm:pt>
    <dgm:pt modelId="{70791B6B-7531-4FF1-B975-09FBEF9D51B1}" type="pres">
      <dgm:prSet presAssocID="{C87D95D2-15BE-4A74-8AF9-716943D51251}" presName="maxNode" presStyleCnt="0"/>
      <dgm:spPr/>
    </dgm:pt>
    <dgm:pt modelId="{04F0D2EA-0A53-49F6-802D-54F4F06DD257}" type="pres">
      <dgm:prSet presAssocID="{C87D95D2-15BE-4A74-8AF9-716943D51251}" presName="Name33" presStyleCnt="0"/>
      <dgm:spPr/>
    </dgm:pt>
  </dgm:ptLst>
  <dgm:cxnLst>
    <dgm:cxn modelId="{97C38202-06A0-4DD2-B693-7906768D6738}" type="presOf" srcId="{C681C9EC-2AC0-4E7E-BAB2-C0CB597963DE}" destId="{3EB1627A-BFEF-49AD-B35B-67BE3DC74113}" srcOrd="0" destOrd="0" presId="urn:microsoft.com/office/officeart/2008/layout/AccentedPicture"/>
    <dgm:cxn modelId="{4E87493E-B474-49F9-8047-775077A3EB3B}" type="presOf" srcId="{5C7DE038-7011-41E0-8AC2-F50DE60D5B37}" destId="{D313E265-A38C-4305-BA1A-CAC4D0FB30BB}" srcOrd="0" destOrd="0" presId="urn:microsoft.com/office/officeart/2008/layout/AccentedPicture"/>
    <dgm:cxn modelId="{374F099B-F186-4DCF-95E9-943101080F53}" type="presOf" srcId="{B5AC60D9-64A9-4DEA-BD9F-3A9D4D810C06}" destId="{6315BE21-ABCA-4793-8C5E-4C187F402ED8}" srcOrd="0" destOrd="0" presId="urn:microsoft.com/office/officeart/2008/layout/AccentedPicture"/>
    <dgm:cxn modelId="{AA4E195D-5264-41B7-9EE7-CA4519045661}" srcId="{C87D95D2-15BE-4A74-8AF9-716943D51251}" destId="{C7DF6F6F-09AD-46C0-8D64-FCFF880FACD7}" srcOrd="3" destOrd="0" parTransId="{B1E4223B-A4A1-4F0D-B954-9350FEEA2519}" sibTransId="{ED004639-BEB1-4BCA-A4ED-142F55BE4BA1}"/>
    <dgm:cxn modelId="{78748A45-963C-4F05-B439-021446F0118B}" srcId="{C87D95D2-15BE-4A74-8AF9-716943D51251}" destId="{5C7DE038-7011-41E0-8AC2-F50DE60D5B37}" srcOrd="0" destOrd="0" parTransId="{F52AD3E6-1481-4052-AC5A-763BAB15B165}" sibTransId="{4819F34A-3CBD-48F6-B3BD-528CDBD54011}"/>
    <dgm:cxn modelId="{E02EC1DB-0F47-4038-815F-36FD409D5084}" type="presOf" srcId="{C7DF6F6F-09AD-46C0-8D64-FCFF880FACD7}" destId="{692D4AD0-D176-4643-91B6-E0AE29BE0ABF}" srcOrd="0" destOrd="0" presId="urn:microsoft.com/office/officeart/2008/layout/AccentedPicture"/>
    <dgm:cxn modelId="{8DF54160-E58E-47C7-B2DA-05ADEDF183CE}" srcId="{C87D95D2-15BE-4A74-8AF9-716943D51251}" destId="{C681C9EC-2AC0-4E7E-BAB2-C0CB597963DE}" srcOrd="2" destOrd="0" parTransId="{BCD3FECE-AA33-4602-B120-61DDDD1CC58E}" sibTransId="{F2041496-1E23-408D-A7E4-AE42A2415744}"/>
    <dgm:cxn modelId="{D8E6589E-4C12-4FB3-BB67-5276D66614B9}" type="presOf" srcId="{4819F34A-3CBD-48F6-B3BD-528CDBD54011}" destId="{3C3662EF-4117-40DB-92C2-50212CACA44B}" srcOrd="0" destOrd="0" presId="urn:microsoft.com/office/officeart/2008/layout/AccentedPicture"/>
    <dgm:cxn modelId="{8E8DA9D7-2C81-4AE5-9289-8C2355168AC1}" type="presOf" srcId="{C87D95D2-15BE-4A74-8AF9-716943D51251}" destId="{48A81BEE-FF55-4168-B935-27FEFF60BACD}" srcOrd="0" destOrd="0" presId="urn:microsoft.com/office/officeart/2008/layout/AccentedPicture"/>
    <dgm:cxn modelId="{D9695368-37BF-49D5-99A6-9B1C124D67DE}" srcId="{C87D95D2-15BE-4A74-8AF9-716943D51251}" destId="{B5AC60D9-64A9-4DEA-BD9F-3A9D4D810C06}" srcOrd="1" destOrd="0" parTransId="{86E4F458-8B46-48B0-883B-B407785AD4A2}" sibTransId="{72B4FCB1-3B66-47A1-9395-8CE3DFC53B6B}"/>
    <dgm:cxn modelId="{00DA7910-0DD1-48EC-BB9D-658A6FEDF479}" type="presParOf" srcId="{48A81BEE-FF55-4168-B935-27FEFF60BACD}" destId="{3C3662EF-4117-40DB-92C2-50212CACA44B}" srcOrd="0" destOrd="0" presId="urn:microsoft.com/office/officeart/2008/layout/AccentedPicture"/>
    <dgm:cxn modelId="{9CC15D2A-C8C7-408E-B74C-316601951161}" type="presParOf" srcId="{48A81BEE-FF55-4168-B935-27FEFF60BACD}" destId="{D313E265-A38C-4305-BA1A-CAC4D0FB30BB}" srcOrd="1" destOrd="0" presId="urn:microsoft.com/office/officeart/2008/layout/AccentedPicture"/>
    <dgm:cxn modelId="{831BFCF3-952A-407E-85D5-0F17DF2CD439}" type="presParOf" srcId="{48A81BEE-FF55-4168-B935-27FEFF60BACD}" destId="{F6BB0CC4-A1B2-40F9-95B2-13A0C95AD58F}" srcOrd="2" destOrd="0" presId="urn:microsoft.com/office/officeart/2008/layout/AccentedPicture"/>
    <dgm:cxn modelId="{D38A3304-16D4-4843-86E0-9CA707530C46}" type="presParOf" srcId="{F6BB0CC4-A1B2-40F9-95B2-13A0C95AD58F}" destId="{266FE229-6B85-4E8E-9187-86A4A5974170}" srcOrd="0" destOrd="0" presId="urn:microsoft.com/office/officeart/2008/layout/AccentedPicture"/>
    <dgm:cxn modelId="{FEE12E7A-5CF6-40FD-B99A-9B33C2A8F5B1}" type="presParOf" srcId="{266FE229-6B85-4E8E-9187-86A4A5974170}" destId="{F0A81D3F-63F9-4528-AD08-C2DA31C4AF68}" srcOrd="0" destOrd="0" presId="urn:microsoft.com/office/officeart/2008/layout/AccentedPicture"/>
    <dgm:cxn modelId="{AD58A7A3-FD43-4A59-8AE7-D7DA0BB9A078}" type="presParOf" srcId="{266FE229-6B85-4E8E-9187-86A4A5974170}" destId="{C68BE684-B9AC-4F1D-B41A-432883D896FE}" srcOrd="1" destOrd="0" presId="urn:microsoft.com/office/officeart/2008/layout/AccentedPicture"/>
    <dgm:cxn modelId="{69D7B578-1986-4BD8-81B4-A298965C5887}" type="presParOf" srcId="{266FE229-6B85-4E8E-9187-86A4A5974170}" destId="{17932F09-CFA8-4E0E-9DAD-15F0221616E7}" srcOrd="2" destOrd="0" presId="urn:microsoft.com/office/officeart/2008/layout/AccentedPicture"/>
    <dgm:cxn modelId="{51F65318-DB43-42A9-9528-B17014756332}" type="presParOf" srcId="{17932F09-CFA8-4E0E-9DAD-15F0221616E7}" destId="{6315BE21-ABCA-4793-8C5E-4C187F402ED8}" srcOrd="0" destOrd="0" presId="urn:microsoft.com/office/officeart/2008/layout/AccentedPicture"/>
    <dgm:cxn modelId="{CB1F43FE-C126-49D4-ACD2-3CA8B1BA95DC}" type="presParOf" srcId="{F6BB0CC4-A1B2-40F9-95B2-13A0C95AD58F}" destId="{7C097515-BAD2-4859-BA03-FC9ECAC44512}" srcOrd="1" destOrd="0" presId="urn:microsoft.com/office/officeart/2008/layout/AccentedPicture"/>
    <dgm:cxn modelId="{216D327A-E17A-4093-A6F5-D08C4D6296FE}" type="presParOf" srcId="{F6BB0CC4-A1B2-40F9-95B2-13A0C95AD58F}" destId="{B5CC6A66-FCFE-494A-8013-36BFB9A146BB}" srcOrd="2" destOrd="0" presId="urn:microsoft.com/office/officeart/2008/layout/AccentedPicture"/>
    <dgm:cxn modelId="{EE6A7955-18EC-4F5E-979F-E007D1F01396}" type="presParOf" srcId="{B5CC6A66-FCFE-494A-8013-36BFB9A146BB}" destId="{C22F651F-C1BE-4CC9-A5A3-9DAAD3474134}" srcOrd="0" destOrd="0" presId="urn:microsoft.com/office/officeart/2008/layout/AccentedPicture"/>
    <dgm:cxn modelId="{8DDFA09B-9D5D-4337-8911-3C78A19DDDBA}" type="presParOf" srcId="{B5CC6A66-FCFE-494A-8013-36BFB9A146BB}" destId="{E4BE9C78-1F95-425D-96E5-A118D99165BB}" srcOrd="1" destOrd="0" presId="urn:microsoft.com/office/officeart/2008/layout/AccentedPicture"/>
    <dgm:cxn modelId="{3F249FC8-4CCD-4CFA-9451-468A7F052038}" type="presParOf" srcId="{B5CC6A66-FCFE-494A-8013-36BFB9A146BB}" destId="{F6B99B7F-610F-4CEF-93B8-DA6ADD907937}" srcOrd="2" destOrd="0" presId="urn:microsoft.com/office/officeart/2008/layout/AccentedPicture"/>
    <dgm:cxn modelId="{A5452FB6-11D9-4BFC-8870-EA78350943AF}" type="presParOf" srcId="{F6B99B7F-610F-4CEF-93B8-DA6ADD907937}" destId="{3EB1627A-BFEF-49AD-B35B-67BE3DC74113}" srcOrd="0" destOrd="0" presId="urn:microsoft.com/office/officeart/2008/layout/AccentedPicture"/>
    <dgm:cxn modelId="{B94848C2-E1AE-4B74-8F0E-1E8BC79DE511}" type="presParOf" srcId="{F6BB0CC4-A1B2-40F9-95B2-13A0C95AD58F}" destId="{D1CD6415-8040-49E8-B811-EA9D83D1F89D}" srcOrd="3" destOrd="0" presId="urn:microsoft.com/office/officeart/2008/layout/AccentedPicture"/>
    <dgm:cxn modelId="{B26CB705-0367-4635-9F62-704D525A7510}" type="presParOf" srcId="{F6BB0CC4-A1B2-40F9-95B2-13A0C95AD58F}" destId="{2828B77D-8DC5-4688-85CD-9944551907CF}" srcOrd="4" destOrd="0" presId="urn:microsoft.com/office/officeart/2008/layout/AccentedPicture"/>
    <dgm:cxn modelId="{69E9609A-7EB0-4B66-9AD7-065F65360CE6}" type="presParOf" srcId="{2828B77D-8DC5-4688-85CD-9944551907CF}" destId="{5819C84C-A7AC-4370-A150-5C27B66361FA}" srcOrd="0" destOrd="0" presId="urn:microsoft.com/office/officeart/2008/layout/AccentedPicture"/>
    <dgm:cxn modelId="{95150D14-7F24-47C7-9D48-95844325733D}" type="presParOf" srcId="{2828B77D-8DC5-4688-85CD-9944551907CF}" destId="{676A2CF1-79E8-4A8B-ADB8-718B31017A76}" srcOrd="1" destOrd="0" presId="urn:microsoft.com/office/officeart/2008/layout/AccentedPicture"/>
    <dgm:cxn modelId="{340DFC5D-A25B-4EDD-A9B6-2AF29CC86FE8}" type="presParOf" srcId="{2828B77D-8DC5-4688-85CD-9944551907CF}" destId="{C1B7D5E8-DC15-48BB-BC6B-DCE7832809E3}" srcOrd="2" destOrd="0" presId="urn:microsoft.com/office/officeart/2008/layout/AccentedPicture"/>
    <dgm:cxn modelId="{D61E4DA8-B4E5-4813-9FB1-089F7F652281}" type="presParOf" srcId="{C1B7D5E8-DC15-48BB-BC6B-DCE7832809E3}" destId="{692D4AD0-D176-4643-91B6-E0AE29BE0ABF}" srcOrd="0" destOrd="0" presId="urn:microsoft.com/office/officeart/2008/layout/AccentedPicture"/>
    <dgm:cxn modelId="{BE15FF7B-D548-40EC-B889-1C7886524BDC}" type="presParOf" srcId="{48A81BEE-FF55-4168-B935-27FEFF60BACD}" destId="{70791B6B-7531-4FF1-B975-09FBEF9D51B1}" srcOrd="3" destOrd="0" presId="urn:microsoft.com/office/officeart/2008/layout/AccentedPicture"/>
    <dgm:cxn modelId="{177ED214-F7AF-4B06-8682-E0CDE79CB0D5}" type="presParOf" srcId="{70791B6B-7531-4FF1-B975-09FBEF9D51B1}" destId="{04F0D2EA-0A53-49F6-802D-54F4F06DD257}" srcOrd="0" destOrd="0" presId="urn:microsoft.com/office/officeart/2008/layout/AccentedPi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3662EF-4117-40DB-92C2-50212CACA44B}">
      <dsp:nvSpPr>
        <dsp:cNvPr id="0" name=""/>
        <dsp:cNvSpPr/>
      </dsp:nvSpPr>
      <dsp:spPr>
        <a:xfrm>
          <a:off x="2666494" y="0"/>
          <a:ext cx="3101007" cy="4097047"/>
        </a:xfrm>
        <a:prstGeom prst="round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2000" r="-7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313E265-A38C-4305-BA1A-CAC4D0FB30BB}">
      <dsp:nvSpPr>
        <dsp:cNvPr id="0" name=""/>
        <dsp:cNvSpPr/>
      </dsp:nvSpPr>
      <dsp:spPr>
        <a:xfrm>
          <a:off x="2848213" y="1685381"/>
          <a:ext cx="2387775" cy="2373219"/>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81280" tIns="81280" rIns="81280" bIns="81280" numCol="1" spcCol="1270" anchor="b" anchorCtr="0">
          <a:noAutofit/>
        </a:bodyPr>
        <a:lstStyle/>
        <a:p>
          <a:pPr lvl="0" algn="ctr" defTabSz="1422400">
            <a:lnSpc>
              <a:spcPct val="90000"/>
            </a:lnSpc>
            <a:spcBef>
              <a:spcPct val="0"/>
            </a:spcBef>
            <a:spcAft>
              <a:spcPct val="35000"/>
            </a:spcAft>
          </a:pPr>
          <a:r>
            <a:rPr lang="el-GR" sz="3200" kern="1200" dirty="0" smtClean="0"/>
            <a:t>      ΒΑΡΥΤΗΤΑ </a:t>
          </a:r>
          <a:endParaRPr lang="el-GR" sz="3200" kern="1200" dirty="0"/>
        </a:p>
      </dsp:txBody>
      <dsp:txXfrm>
        <a:off x="2848213" y="1685381"/>
        <a:ext cx="2387775" cy="2373219"/>
      </dsp:txXfrm>
    </dsp:sp>
    <dsp:sp modelId="{C68BE684-B9AC-4F1D-B41A-432883D896FE}">
      <dsp:nvSpPr>
        <dsp:cNvPr id="0" name=""/>
        <dsp:cNvSpPr/>
      </dsp:nvSpPr>
      <dsp:spPr>
        <a:xfrm>
          <a:off x="5291205" y="63681"/>
          <a:ext cx="1067948" cy="1067948"/>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315BE21-ABCA-4793-8C5E-4C187F402ED8}">
      <dsp:nvSpPr>
        <dsp:cNvPr id="0" name=""/>
        <dsp:cNvSpPr/>
      </dsp:nvSpPr>
      <dsp:spPr>
        <a:xfrm>
          <a:off x="6359154" y="63681"/>
          <a:ext cx="1432272" cy="10679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lvl="0" algn="l" defTabSz="800100">
            <a:lnSpc>
              <a:spcPct val="90000"/>
            </a:lnSpc>
            <a:spcBef>
              <a:spcPct val="0"/>
            </a:spcBef>
            <a:spcAft>
              <a:spcPct val="35000"/>
            </a:spcAft>
          </a:pPr>
          <a:r>
            <a:rPr lang="el-GR" sz="1800" kern="1200" dirty="0" smtClean="0"/>
            <a:t>Ελέγχει τον κόσμο μας </a:t>
          </a:r>
          <a:endParaRPr lang="el-GR" sz="1800" kern="1200" dirty="0"/>
        </a:p>
      </dsp:txBody>
      <dsp:txXfrm>
        <a:off x="6359154" y="63681"/>
        <a:ext cx="1432272" cy="1067948"/>
      </dsp:txXfrm>
    </dsp:sp>
    <dsp:sp modelId="{E4BE9C78-1F95-425D-96E5-A118D99165BB}">
      <dsp:nvSpPr>
        <dsp:cNvPr id="0" name=""/>
        <dsp:cNvSpPr/>
      </dsp:nvSpPr>
      <dsp:spPr>
        <a:xfrm>
          <a:off x="5291205" y="1323861"/>
          <a:ext cx="1067948" cy="1067948"/>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EB1627A-BFEF-49AD-B35B-67BE3DC74113}">
      <dsp:nvSpPr>
        <dsp:cNvPr id="0" name=""/>
        <dsp:cNvSpPr/>
      </dsp:nvSpPr>
      <dsp:spPr>
        <a:xfrm>
          <a:off x="6359154" y="1323861"/>
          <a:ext cx="1432272" cy="10679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lvl="0" algn="l" defTabSz="800100">
            <a:lnSpc>
              <a:spcPct val="90000"/>
            </a:lnSpc>
            <a:spcBef>
              <a:spcPct val="0"/>
            </a:spcBef>
            <a:spcAft>
              <a:spcPct val="35000"/>
            </a:spcAft>
          </a:pPr>
          <a:r>
            <a:rPr lang="el-GR" sz="1800" kern="1200" dirty="0" smtClean="0"/>
            <a:t>Διατηρεί το φεγγάρι σε τροχιά</a:t>
          </a:r>
          <a:endParaRPr lang="el-GR" sz="1800" kern="1200" dirty="0"/>
        </a:p>
      </dsp:txBody>
      <dsp:txXfrm>
        <a:off x="6359154" y="1323861"/>
        <a:ext cx="1432272" cy="1067948"/>
      </dsp:txXfrm>
    </dsp:sp>
    <dsp:sp modelId="{676A2CF1-79E8-4A8B-ADB8-718B31017A76}">
      <dsp:nvSpPr>
        <dsp:cNvPr id="0" name=""/>
        <dsp:cNvSpPr/>
      </dsp:nvSpPr>
      <dsp:spPr>
        <a:xfrm>
          <a:off x="5291205" y="2584040"/>
          <a:ext cx="1067948" cy="1067948"/>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000" r="-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2D4AD0-D176-4643-91B6-E0AE29BE0ABF}">
      <dsp:nvSpPr>
        <dsp:cNvPr id="0" name=""/>
        <dsp:cNvSpPr/>
      </dsp:nvSpPr>
      <dsp:spPr>
        <a:xfrm>
          <a:off x="6359154" y="2584040"/>
          <a:ext cx="1432272" cy="10679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22860" rIns="45720" bIns="22860" numCol="1" spcCol="1270" anchor="ctr" anchorCtr="0">
          <a:noAutofit/>
        </a:bodyPr>
        <a:lstStyle/>
        <a:p>
          <a:pPr lvl="0" algn="l" defTabSz="800100">
            <a:lnSpc>
              <a:spcPct val="90000"/>
            </a:lnSpc>
            <a:spcBef>
              <a:spcPct val="0"/>
            </a:spcBef>
            <a:spcAft>
              <a:spcPct val="35000"/>
            </a:spcAft>
          </a:pPr>
          <a:r>
            <a:rPr lang="el-GR" sz="1800" kern="1200" dirty="0" smtClean="0"/>
            <a:t>Σταθερότητα των γαλαξιών</a:t>
          </a:r>
          <a:endParaRPr lang="el-GR" sz="1800" kern="1200" dirty="0"/>
        </a:p>
      </dsp:txBody>
      <dsp:txXfrm>
        <a:off x="6359154" y="2584040"/>
        <a:ext cx="1432272" cy="1067948"/>
      </dsp:txXfrm>
    </dsp:sp>
  </dsp:spTree>
</dsp:drawing>
</file>

<file path=ppt/diagrams/layout1.xml><?xml version="1.0" encoding="utf-8"?>
<dgm:layoutDef xmlns:dgm="http://schemas.openxmlformats.org/drawingml/2006/diagram" xmlns:a="http://schemas.openxmlformats.org/drawingml/2006/main" uniqueId="urn:microsoft.com/office/officeart/2008/layout/AccentedPicture">
  <dgm:title val=""/>
  <dgm:desc val=""/>
  <dgm:catLst>
    <dgm:cat type="picture" pri="1000"/>
    <dgm:cat type="pictureconvert" pri="1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composite"/>
    <dgm:shape xmlns:r="http://schemas.openxmlformats.org/officeDocument/2006/relationships" r:blip="">
      <dgm:adjLst/>
    </dgm:shape>
    <dgm:choose name="Name1">
      <dgm:if name="Name2" axis="ch" ptType="node" func="cnt" op="lte" val="1">
        <dgm:constrLst>
          <dgm:constr type="h" for="ch" forName="picture_1" refType="h"/>
          <dgm:constr type="w" for="ch" forName="picture_1" refType="h" refFor="ch" refForName="picture_1" op="equ" fact="0.784"/>
          <dgm:constr type="l" for="ch" forName="picture_1"/>
          <dgm:constr type="t" for="ch" forName="picture_1"/>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
        </dgm:constrLst>
      </dgm:if>
      <dgm:if name="Name3" axis="ch" ptType="node" func="cnt" op="lte" val="5">
        <dgm:choose name="Name4">
          <dgm:if name="Name5"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6">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if>
      <dgm:else name="Name7">
        <dgm:choose name="Name8">
          <dgm:if name="Name9" func="var" arg="dir" op="equ" val="norm">
            <dgm:constrLst>
              <dgm:constr type="h" for="ch" forName="picture_1" refType="h" fact="0.909"/>
              <dgm:constr type="w" for="ch" forName="picture_1" refType="h" refFor="ch" refForName="picture_1" op="equ" fact="0.784"/>
              <dgm:constr type="l" for="ch" forName="picture_1"/>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l" for="ch" forName="text_1" refType="w" refFor="ch" refForName="picture_1" fact="0.04"/>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r" refFor="ch" refForName="picture_1"/>
              <dgm:constr type="h" for="des" forName="pair" refType="h" refFor="ch" refForName="picture_1" fact="0.27"/>
              <dgm:constr type="h" for="des" forName="spaceV" refType="h" refFor="ch" refForName="picture_1" fact="0.0486"/>
              <dgm:constr type="l" for="ch" forName="maxNode" refType="r" refFor="ch" refForName="picture_1"/>
              <dgm:constr type="lOff" for="ch" forName="maxNode" refType="h" refFor="des" refForName="pair" fact="0.5"/>
              <dgm:constr type="r" for="ch" forName="maxNode" refType="w"/>
              <dgm:constr type="t" for="ch" forName="maxNode"/>
              <dgm:constr type="h" for="ch" forName="maxNode" val="1"/>
              <dgm:constr type="userW" for="des" forName="desText" refType="w" refFor="ch" refForName="maxNode"/>
            </dgm:constrLst>
          </dgm:if>
          <dgm:else name="Name10">
            <dgm:constrLst>
              <dgm:constr type="h" for="ch" forName="picture_1" refType="h" fact="0.909"/>
              <dgm:constr type="w" for="ch" forName="picture_1" refType="h" refFor="ch" refForName="picture_1" op="equ" fact="0.784"/>
              <dgm:constr type="r" for="ch" forName="picture_1" refType="w"/>
              <dgm:constr type="t" for="ch" forName="picture_1" refType="h" refFor="ch" refForName="picture_1" fact="0.05"/>
              <dgm:constr type="w" for="ch" forName="picture_1" refType="w" op="lte" fact="0.588"/>
              <dgm:constr type="w" for="ch" forName="text_1" refType="w" refFor="ch" refForName="picture_1" fact="0.77"/>
              <dgm:constr type="h" for="ch" forName="text_1" refType="h" refFor="ch" refForName="picture_1" fact="0.6"/>
              <dgm:constr type="r" for="ch" forName="text_1" refType="w"/>
              <dgm:constr type="t" for="ch" forName="text_1" refType="h" refFor="ch" refForName="picture_1" fact="0.41"/>
              <dgm:constr type="w" for="ch" forName="linV" refType="w"/>
              <dgm:constr type="h" for="ch" forName="linV" refType="h" refFor="ch" refForName="picture_1" fact="1.1"/>
              <dgm:constr type="l" for="ch" forName="linV"/>
              <dgm:constr type="t" for="ch" forName="linV"/>
              <dgm:constr type="userC" for="des" forName="pair" refType="l" refFor="ch" refForName="picture_1"/>
              <dgm:constr type="h" for="des" forName="pair" refType="h" refFor="ch" refForName="picture_1" fact="0.27"/>
              <dgm:constr type="h" for="des" forName="spaceV" refType="h" refFor="ch" refForName="picture_1" fact="0.0486"/>
              <dgm:constr type="r" for="ch" forName="maxNode" refType="l" refFor="ch" refForName="picture_1"/>
              <dgm:constr type="rOff" for="ch" forName="maxNode" refType="h" refFor="des" refForName="pair" fact="-0.5"/>
              <dgm:constr type="l" for="ch" forName="maxNode"/>
              <dgm:constr type="t" for="ch" forName="maxNode"/>
              <dgm:constr type="h" for="ch" forName="maxNode" val="1"/>
              <dgm:constr type="userW" for="des" forName="desText" refType="w" refFor="ch" refForName="maxNode"/>
            </dgm:constrLst>
          </dgm:else>
        </dgm:choose>
      </dgm:else>
    </dgm:choose>
    <dgm:forEach name="Name11" axis="ch" ptType="sibTrans" hideLastTrans="0" cnt="1">
      <dgm:layoutNode name="picture_1" styleLbl="bgImgPlace1">
        <dgm:alg type="sp"/>
        <dgm:shape xmlns:r="http://schemas.openxmlformats.org/officeDocument/2006/relationships" type="roundRect" r:blip="" blipPhldr="1">
          <dgm:adjLst/>
        </dgm:shape>
        <dgm:presOf axis="self"/>
      </dgm:layoutNode>
    </dgm:forEach>
    <dgm:forEach name="Name12" axis="ch" ptType="node" cnt="1">
      <dgm:layoutNode name="text_1" styleLbl="node1">
        <dgm:varLst>
          <dgm:bulletEnabled val="1"/>
        </dgm:varLst>
        <dgm:choose name="Name13">
          <dgm:if name="Name14" func="var" arg="dir" op="equ" val="norm">
            <dgm:alg type="tx">
              <dgm:param type="txAnchorVert" val="b"/>
              <dgm:param type="parTxLTRAlign" val="l"/>
              <dgm:param type="shpTxLTRAlignCh" val="l"/>
              <dgm:param type="parTxRTLAlign" val="l"/>
              <dgm:param type="shpTxRTLAlignCh" val="l"/>
            </dgm:alg>
          </dgm:if>
          <dgm:else name="Name15">
            <dgm:alg type="tx">
              <dgm:param type="txAnchorVert" val="b"/>
              <dgm:param type="parTxLTRAlign" val="r"/>
              <dgm:param type="shpTxLTRAlignCh" val="r"/>
              <dgm:param type="parTxRTLAlign" val="r"/>
              <dgm:param type="shpTxRTLAlignCh" val="r"/>
            </dgm:alg>
          </dgm:else>
        </dgm:choose>
        <dgm:shape xmlns:r="http://schemas.openxmlformats.org/officeDocument/2006/relationships" type="rect" r:blip="" hideGeom="1">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forEach>
    <dgm:choose name="Name16">
      <dgm:if name="Name17" axis="ch" ptType="node" func="cnt" op="gte" val="2">
        <dgm:layoutNode name="linV">
          <dgm:choose name="Name18">
            <dgm:if name="Name19" func="var" arg="dir" op="equ" val="norm">
              <dgm:alg type="lin">
                <dgm:param type="linDir" val="fromT"/>
                <dgm:param type="vertAlign" val="t"/>
                <dgm:param type="fallback" val="1D"/>
                <dgm:param type="horzAlign" val="l"/>
                <dgm:param type="nodeHorzAlign" val="l"/>
              </dgm:alg>
            </dgm:if>
            <dgm:else name="Name20">
              <dgm:alg type="lin">
                <dgm:param type="linDir" val="fromT"/>
                <dgm:param type="vertAlign" val="t"/>
                <dgm:param type="fallback" val="1D"/>
                <dgm:param type="horzAlign" val="r"/>
                <dgm:param type="nodeHorzAlign" val="r"/>
              </dgm:alg>
            </dgm:else>
          </dgm:choose>
          <dgm:shape xmlns:r="http://schemas.openxmlformats.org/officeDocument/2006/relationships" r:blip="">
            <dgm:adjLst/>
          </dgm:shape>
          <dgm:constrLst>
            <dgm:constr type="w" for="ch" forName="spaceV" val="1"/>
            <dgm:constr type="w" for="ch" forName="pair" refType="w" op="equ"/>
            <dgm:constr type="w" for="des" forName="desText" op="equ"/>
            <dgm:constr type="primFontSz" for="des" forName="desText" op="equ" val="65"/>
          </dgm:constrLst>
          <dgm:forEach name="Name21" axis="ch" ptType="node" st="2">
            <dgm:layoutNode name="pair">
              <dgm:alg type="composite"/>
              <dgm:shape xmlns:r="http://schemas.openxmlformats.org/officeDocument/2006/relationships" r:blip="">
                <dgm:adjLst/>
              </dgm:shape>
              <dgm:choose name="Name22">
                <dgm:if name="Name23" func="var" arg="dir" op="equ" val="norm">
                  <dgm:constrLst>
                    <dgm:constr type="userC"/>
                    <dgm:constr type="l" for="ch" forName="spaceH"/>
                    <dgm:constr type="r"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l" for="ch" forName="desTextWrapper" refType="r" refFor="ch" refForName="desPictures"/>
                    <dgm:constr type="ctrY" for="ch" forName="desTextWrapper" refType="w" fact="0.5"/>
                    <dgm:constr type="h" for="ch" forName="desTextWrapper" refType="h"/>
                    <dgm:constr type="h" for="des" forName="desText" refType="h"/>
                  </dgm:constrLst>
                </dgm:if>
                <dgm:else name="Name24">
                  <dgm:constrLst>
                    <dgm:constr type="userC"/>
                    <dgm:constr type="r" for="ch" forName="spaceH" refType="w"/>
                    <dgm:constr type="l" for="ch" forName="spaceH" refType="userC"/>
                    <dgm:constr type="ctrY" for="ch" forName="spaceH" refType="w" fact="0.5"/>
                    <dgm:constr type="h" for="ch" forName="spaceH" val="1"/>
                    <dgm:constr type="w" for="ch" forName="desPictures" refType="h"/>
                    <dgm:constr type="h" for="ch" forName="desPictures" refType="w" refFor="ch" refForName="desPictures" op="equ"/>
                    <dgm:constr type="ctrX" for="ch" forName="desPictures" refType="userC"/>
                    <dgm:constr type="ctrY" for="ch" forName="desPictures" refType="w" fact="0.5"/>
                    <dgm:constr type="r" for="ch" forName="desTextWrapper" refType="l" refFor="ch" refForName="desPictures"/>
                    <dgm:constr type="ctrY" for="ch" forName="desTextWrapper" refType="w" fact="0.5"/>
                    <dgm:constr type="h" for="ch" forName="desTextWrapper" refType="h"/>
                    <dgm:constr type="h" for="des" forName="desText" refType="h"/>
                  </dgm:constrLst>
                </dgm:else>
              </dgm:choose>
              <dgm:layoutNode name="spaceH">
                <dgm:alg type="sp"/>
                <dgm:shape xmlns:r="http://schemas.openxmlformats.org/officeDocument/2006/relationships" type="rect" r:blip="" hideGeom="1">
                  <dgm:adjLst/>
                </dgm:shape>
                <dgm:presOf/>
              </dgm:layoutNode>
              <dgm:layoutNode name="desPictures" styleLbl="alignImgPlace1">
                <dgm:alg type="sp"/>
                <dgm:shape xmlns:r="http://schemas.openxmlformats.org/officeDocument/2006/relationships" type="ellipse" r:blip="" blipPhldr="1">
                  <dgm:adjLst/>
                </dgm:shape>
                <dgm:presOf/>
              </dgm:layoutNode>
              <dgm:layoutNode name="desTextWrapper">
                <dgm:choose name="Name25">
                  <dgm:if name="Name26" func="var" arg="dir" op="equ" val="norm">
                    <dgm:alg type="lin">
                      <dgm:param type="horzAlign" val="l"/>
                    </dgm:alg>
                  </dgm:if>
                  <dgm:else name="Name27">
                    <dgm:alg type="lin">
                      <dgm:param type="horzAlign" val="r"/>
                    </dgm:alg>
                  </dgm:else>
                </dgm:choose>
                <dgm:layoutNode name="desText" styleLbl="revTx">
                  <dgm:varLst>
                    <dgm:bulletEnabled val="1"/>
                  </dgm:varLst>
                  <dgm:choose name="Name28">
                    <dgm:if name="Name29" func="var" arg="dir" op="equ" val="norm">
                      <dgm:alg type="tx">
                        <dgm:param type="parTxLTRAlign" val="l"/>
                        <dgm:param type="shpTxLTRAlignCh" val="l"/>
                        <dgm:param type="parTxRTLAlign" val="r"/>
                        <dgm:param type="shpTxRTLAlignCh" val="r"/>
                      </dgm:alg>
                    </dgm:if>
                    <dgm:else name="Name30">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2"/>
                    <dgm:constr type="rMarg" refType="primFontSz" fact="0.2"/>
                    <dgm:constr type="tMarg" refType="primFontSz" fact="0.1"/>
                    <dgm:constr type="bMarg" refType="primFontSz" fact="0.1"/>
                  </dgm:constrLst>
                  <dgm:ruleLst>
                    <dgm:rule type="w" val="NaN" fact="1" max="NaN"/>
                    <dgm:rule type="primFontSz" val="5" fact="NaN" max="NaN"/>
                  </dgm:ruleLst>
                </dgm:layoutNode>
              </dgm:layoutNode>
            </dgm:layoutNode>
            <dgm:forEach name="Name31" axis="followSib" ptType="sibTrans" cnt="1">
              <dgm:layoutNode name="spaceV">
                <dgm:alg type="sp"/>
                <dgm:shape xmlns:r="http://schemas.openxmlformats.org/officeDocument/2006/relationships" r:blip="">
                  <dgm:adjLst/>
                </dgm:shape>
                <dgm:presOf/>
              </dgm:layoutNode>
            </dgm:forEach>
          </dgm:forEach>
        </dgm:layoutNode>
      </dgm:if>
      <dgm:else name="Name32"/>
    </dgm:choose>
    <dgm:layoutNode name="maxNode">
      <dgm:alg type="lin"/>
      <dgm:shape xmlns:r="http://schemas.openxmlformats.org/officeDocument/2006/relationships" r:blip="">
        <dgm:adjLst/>
      </dgm:shape>
      <dgm:presOf/>
      <dgm:constrLst>
        <dgm:constr type="w" for="ch"/>
        <dgm:constr type="h" for="ch"/>
      </dgm:constrLst>
      <dgm:layoutNode name="Name33">
        <dgm:alg type="sp"/>
        <dgm:shape xmlns:r="http://schemas.openxmlformats.org/officeDocument/2006/relationships" r:blip="">
          <dgm:adjLst/>
        </dgm:shape>
        <dgm:presOf/>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F2E40A-F95F-4F0E-89BE-C845E7F1BBDF}" type="datetimeFigureOut">
              <a:rPr lang="el-GR" smtClean="0"/>
              <a:t>20/4/2018</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2549E3-B5E8-4A8F-88A5-DD086C1F4634}" type="slidenum">
              <a:rPr lang="el-GR" smtClean="0"/>
              <a:t>‹#›</a:t>
            </a:fld>
            <a:endParaRPr lang="el-GR"/>
          </a:p>
        </p:txBody>
      </p:sp>
    </p:spTree>
    <p:extLst>
      <p:ext uri="{BB962C8B-B14F-4D97-AF65-F5344CB8AC3E}">
        <p14:creationId xmlns:p14="http://schemas.microsoft.com/office/powerpoint/2010/main" val="2046127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E32549E3-B5E8-4A8F-88A5-DD086C1F4634}" type="slidenum">
              <a:rPr lang="el-GR" smtClean="0"/>
              <a:t>1</a:t>
            </a:fld>
            <a:endParaRPr lang="el-GR"/>
          </a:p>
        </p:txBody>
      </p:sp>
    </p:spTree>
    <p:extLst>
      <p:ext uri="{BB962C8B-B14F-4D97-AF65-F5344CB8AC3E}">
        <p14:creationId xmlns:p14="http://schemas.microsoft.com/office/powerpoint/2010/main" val="620414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E32549E3-B5E8-4A8F-88A5-DD086C1F4634}" type="slidenum">
              <a:rPr lang="el-GR" smtClean="0"/>
              <a:t>3</a:t>
            </a:fld>
            <a:endParaRPr lang="el-GR"/>
          </a:p>
        </p:txBody>
      </p:sp>
    </p:spTree>
    <p:extLst>
      <p:ext uri="{BB962C8B-B14F-4D97-AF65-F5344CB8AC3E}">
        <p14:creationId xmlns:p14="http://schemas.microsoft.com/office/powerpoint/2010/main" val="3837248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E32549E3-B5E8-4A8F-88A5-DD086C1F4634}" type="slidenum">
              <a:rPr lang="el-GR" smtClean="0"/>
              <a:t>4</a:t>
            </a:fld>
            <a:endParaRPr lang="el-GR"/>
          </a:p>
        </p:txBody>
      </p:sp>
    </p:spTree>
    <p:extLst>
      <p:ext uri="{BB962C8B-B14F-4D97-AF65-F5344CB8AC3E}">
        <p14:creationId xmlns:p14="http://schemas.microsoft.com/office/powerpoint/2010/main" val="12183899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dirty="0" smtClean="0"/>
              <a:t>Στυλ κύριου τίτλου</a:t>
            </a:r>
            <a:endParaRPr lang="el-GR" dirty="0"/>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C891A870-FA76-4A46-BC9E-6FC438BF1A45}" type="datetime1">
              <a:rPr lang="el-GR" smtClean="0"/>
              <a:t>20/4/2018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695D7454-67ED-44A4-9D3A-438EB7D691E3}" type="slidenum">
              <a:rPr lang="el-GR" smtClean="0"/>
              <a:t>‹#›</a:t>
            </a:fld>
            <a:endParaRPr lang="el-GR"/>
          </a:p>
        </p:txBody>
      </p:sp>
      <p:pic>
        <p:nvPicPr>
          <p:cNvPr id="7" name="Εικόνα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000" y="1123951"/>
            <a:ext cx="1439636" cy="249537"/>
          </a:xfrm>
          <a:prstGeom prst="rect">
            <a:avLst/>
          </a:prstGeom>
        </p:spPr>
      </p:pic>
    </p:spTree>
    <p:extLst>
      <p:ext uri="{BB962C8B-B14F-4D97-AF65-F5344CB8AC3E}">
        <p14:creationId xmlns:p14="http://schemas.microsoft.com/office/powerpoint/2010/main" val="1208197684"/>
      </p:ext>
    </p:extLst>
  </p:cSld>
  <p:clrMapOvr>
    <a:masterClrMapping/>
  </p:clrMapOvr>
  <p:transition spd="slow">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DB0543E7-276C-4C64-9BB4-41F898EF1D84}" type="datetime1">
              <a:rPr lang="el-GR" smtClean="0"/>
              <a:t>20/4/2018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695D7454-67ED-44A4-9D3A-438EB7D691E3}" type="slidenum">
              <a:rPr lang="el-GR" smtClean="0"/>
              <a:t>‹#›</a:t>
            </a:fld>
            <a:endParaRPr lang="el-GR"/>
          </a:p>
        </p:txBody>
      </p:sp>
    </p:spTree>
    <p:extLst>
      <p:ext uri="{BB962C8B-B14F-4D97-AF65-F5344CB8AC3E}">
        <p14:creationId xmlns:p14="http://schemas.microsoft.com/office/powerpoint/2010/main" val="2184427025"/>
      </p:ext>
    </p:extLst>
  </p:cSld>
  <p:clrMapOvr>
    <a:masterClrMapping/>
  </p:clrMapOvr>
  <p:transition spd="slow">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A6C03B1F-0C48-4879-B11A-05DAE3D82406}" type="datetime1">
              <a:rPr lang="el-GR" smtClean="0"/>
              <a:t>20/4/2018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695D7454-67ED-44A4-9D3A-438EB7D691E3}" type="slidenum">
              <a:rPr lang="el-GR" smtClean="0"/>
              <a:t>‹#›</a:t>
            </a:fld>
            <a:endParaRPr lang="el-GR"/>
          </a:p>
        </p:txBody>
      </p:sp>
    </p:spTree>
    <p:extLst>
      <p:ext uri="{BB962C8B-B14F-4D97-AF65-F5344CB8AC3E}">
        <p14:creationId xmlns:p14="http://schemas.microsoft.com/office/powerpoint/2010/main" val="1243008452"/>
      </p:ext>
    </p:extLst>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81350639-AE9D-455C-9F45-C8A4EC06DC73}" type="datetime1">
              <a:rPr lang="el-GR" smtClean="0"/>
              <a:t>20/4/2018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695D7454-67ED-44A4-9D3A-438EB7D691E3}" type="slidenum">
              <a:rPr lang="el-GR" smtClean="0"/>
              <a:t>‹#›</a:t>
            </a:fld>
            <a:endParaRPr lang="el-GR"/>
          </a:p>
        </p:txBody>
      </p:sp>
      <p:pic>
        <p:nvPicPr>
          <p:cNvPr id="8" name="Εικόνα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365125"/>
            <a:ext cx="1202871" cy="208497"/>
          </a:xfrm>
          <a:prstGeom prst="rect">
            <a:avLst/>
          </a:prstGeom>
        </p:spPr>
      </p:pic>
    </p:spTree>
    <p:extLst>
      <p:ext uri="{BB962C8B-B14F-4D97-AF65-F5344CB8AC3E}">
        <p14:creationId xmlns:p14="http://schemas.microsoft.com/office/powerpoint/2010/main" val="2277136309"/>
      </p:ext>
    </p:extLst>
  </p:cSld>
  <p:clrMapOvr>
    <a:masterClrMapping/>
  </p:clrMapOvr>
  <p:transition spd="slow">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l-G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223A81B8-FCF2-4F27-BD8E-0A8091D2859B}" type="datetime1">
              <a:rPr lang="el-GR" smtClean="0"/>
              <a:t>20/4/2018</a:t>
            </a:fld>
            <a:endParaRPr lang="el-GR"/>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695D7454-67ED-44A4-9D3A-438EB7D691E3}" type="slidenum">
              <a:rPr lang="el-GR" smtClean="0"/>
              <a:t>‹#›</a:t>
            </a:fld>
            <a:endParaRPr lang="el-GR"/>
          </a:p>
        </p:txBody>
      </p:sp>
    </p:spTree>
    <p:extLst>
      <p:ext uri="{BB962C8B-B14F-4D97-AF65-F5344CB8AC3E}">
        <p14:creationId xmlns:p14="http://schemas.microsoft.com/office/powerpoint/2010/main" val="1245025426"/>
      </p:ext>
    </p:extLst>
  </p:cSld>
  <p:clrMapOvr>
    <a:masterClrMapping/>
  </p:clrMapOvr>
  <p:transition spd="slow">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838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6172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DFB2BA03-A750-423A-BFD8-6A05A2608653}" type="datetime1">
              <a:rPr lang="el-GR" smtClean="0"/>
              <a:t>20/4/2018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695D7454-67ED-44A4-9D3A-438EB7D691E3}" type="slidenum">
              <a:rPr lang="el-GR" smtClean="0"/>
              <a:t>‹#›</a:t>
            </a:fld>
            <a:endParaRPr lang="el-GR"/>
          </a:p>
        </p:txBody>
      </p:sp>
    </p:spTree>
    <p:extLst>
      <p:ext uri="{BB962C8B-B14F-4D97-AF65-F5344CB8AC3E}">
        <p14:creationId xmlns:p14="http://schemas.microsoft.com/office/powerpoint/2010/main" val="2063671337"/>
      </p:ext>
    </p:extLst>
  </p:cSld>
  <p:clrMapOvr>
    <a:masterClrMapping/>
  </p:clrMapOvr>
  <p:transition spd="slow">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smtClean="0"/>
              <a:t>Στυλ κύριου τίτλου</a:t>
            </a:r>
            <a:endParaRPr lang="el-G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5373F591-349E-46DF-B9CD-21A94C7047C1}" type="datetime1">
              <a:rPr lang="el-GR" smtClean="0"/>
              <a:t>20/4/2018</a:t>
            </a:fld>
            <a:endParaRPr lang="el-GR"/>
          </a:p>
        </p:txBody>
      </p:sp>
      <p:sp>
        <p:nvSpPr>
          <p:cNvPr id="8" name="Θέση υποσέλιδου 7"/>
          <p:cNvSpPr>
            <a:spLocks noGrp="1"/>
          </p:cNvSpPr>
          <p:nvPr>
            <p:ph type="ftr" sz="quarter" idx="11"/>
          </p:nvPr>
        </p:nvSpPr>
        <p:spPr/>
        <p:txBody>
          <a:bodyPr/>
          <a:lstStyle/>
          <a:p>
            <a:r>
              <a:rPr lang="el-GR" smtClean="0"/>
              <a:t>Η Βαρύτητα</a:t>
            </a:r>
            <a:endParaRPr lang="el-GR"/>
          </a:p>
        </p:txBody>
      </p:sp>
      <p:sp>
        <p:nvSpPr>
          <p:cNvPr id="9" name="Θέση αριθμού διαφάνειας 8"/>
          <p:cNvSpPr>
            <a:spLocks noGrp="1"/>
          </p:cNvSpPr>
          <p:nvPr>
            <p:ph type="sldNum" sz="quarter" idx="12"/>
          </p:nvPr>
        </p:nvSpPr>
        <p:spPr/>
        <p:txBody>
          <a:bodyPr/>
          <a:lstStyle/>
          <a:p>
            <a:fld id="{695D7454-67ED-44A4-9D3A-438EB7D691E3}" type="slidenum">
              <a:rPr lang="el-GR" smtClean="0"/>
              <a:t>‹#›</a:t>
            </a:fld>
            <a:endParaRPr lang="el-GR"/>
          </a:p>
        </p:txBody>
      </p:sp>
    </p:spTree>
    <p:extLst>
      <p:ext uri="{BB962C8B-B14F-4D97-AF65-F5344CB8AC3E}">
        <p14:creationId xmlns:p14="http://schemas.microsoft.com/office/powerpoint/2010/main" val="2972935513"/>
      </p:ext>
    </p:extLst>
  </p:cSld>
  <p:clrMapOvr>
    <a:masterClrMapping/>
  </p:clrMapOvr>
  <p:transition spd="slow">
    <p:cove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8B933085-219D-4AF8-8813-2F327923A808}" type="datetime1">
              <a:rPr lang="el-GR" smtClean="0"/>
              <a:t>20/4/2018</a:t>
            </a:fld>
            <a:endParaRPr lang="el-G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695D7454-67ED-44A4-9D3A-438EB7D691E3}" type="slidenum">
              <a:rPr lang="el-GR" smtClean="0"/>
              <a:t>‹#›</a:t>
            </a:fld>
            <a:endParaRPr lang="el-GR"/>
          </a:p>
        </p:txBody>
      </p:sp>
    </p:spTree>
    <p:extLst>
      <p:ext uri="{BB962C8B-B14F-4D97-AF65-F5344CB8AC3E}">
        <p14:creationId xmlns:p14="http://schemas.microsoft.com/office/powerpoint/2010/main" val="3163032446"/>
      </p:ext>
    </p:extLst>
  </p:cSld>
  <p:clrMapOvr>
    <a:masterClrMapping/>
  </p:clrMapOvr>
  <p:transition spd="slow">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EFF396DA-B640-4942-BCF3-40AF9259B173}" type="datetime1">
              <a:rPr lang="el-GR" smtClean="0"/>
              <a:t>20/4/2018</a:t>
            </a:fld>
            <a:endParaRPr lang="el-GR"/>
          </a:p>
        </p:txBody>
      </p:sp>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4" name="Θέση αριθμού διαφάνειας 3"/>
          <p:cNvSpPr>
            <a:spLocks noGrp="1"/>
          </p:cNvSpPr>
          <p:nvPr>
            <p:ph type="sldNum" sz="quarter" idx="12"/>
          </p:nvPr>
        </p:nvSpPr>
        <p:spPr/>
        <p:txBody>
          <a:bodyPr/>
          <a:lstStyle/>
          <a:p>
            <a:fld id="{695D7454-67ED-44A4-9D3A-438EB7D691E3}" type="slidenum">
              <a:rPr lang="el-GR" smtClean="0"/>
              <a:t>‹#›</a:t>
            </a:fld>
            <a:endParaRPr lang="el-GR"/>
          </a:p>
        </p:txBody>
      </p:sp>
    </p:spTree>
    <p:extLst>
      <p:ext uri="{BB962C8B-B14F-4D97-AF65-F5344CB8AC3E}">
        <p14:creationId xmlns:p14="http://schemas.microsoft.com/office/powerpoint/2010/main" val="1891566019"/>
      </p:ext>
    </p:extLst>
  </p:cSld>
  <p:clrMapOvr>
    <a:masterClrMapping/>
  </p:clrMapOvr>
  <p:transition spd="slow">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4CB3179C-1805-4D7D-A8FB-8622BF2646ED}" type="datetime1">
              <a:rPr lang="el-GR" smtClean="0"/>
              <a:t>20/4/2018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695D7454-67ED-44A4-9D3A-438EB7D691E3}" type="slidenum">
              <a:rPr lang="el-GR" smtClean="0"/>
              <a:t>‹#›</a:t>
            </a:fld>
            <a:endParaRPr lang="el-GR"/>
          </a:p>
        </p:txBody>
      </p:sp>
    </p:spTree>
    <p:extLst>
      <p:ext uri="{BB962C8B-B14F-4D97-AF65-F5344CB8AC3E}">
        <p14:creationId xmlns:p14="http://schemas.microsoft.com/office/powerpoint/2010/main" val="2079699044"/>
      </p:ext>
    </p:extLst>
  </p:cSld>
  <p:clrMapOvr>
    <a:masterClrMapping/>
  </p:clrMapOvr>
  <p:transition spd="slow">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5E7B241A-619B-46A6-8416-C4FD467A5115}" type="datetime1">
              <a:rPr lang="el-GR" smtClean="0"/>
              <a:t>20/4/2018</a:t>
            </a:fld>
            <a:endParaRPr lang="el-GR"/>
          </a:p>
        </p:txBody>
      </p:sp>
      <p:sp>
        <p:nvSpPr>
          <p:cNvPr id="6" name="Θέση υποσέλιδου 5"/>
          <p:cNvSpPr>
            <a:spLocks noGrp="1"/>
          </p:cNvSpPr>
          <p:nvPr>
            <p:ph type="ftr" sz="quarter" idx="11"/>
          </p:nvPr>
        </p:nvSpPr>
        <p:spPr/>
        <p:txBody>
          <a:bodyPr/>
          <a:lstStyle/>
          <a:p>
            <a:r>
              <a:rPr lang="el-GR" smtClean="0"/>
              <a:t>Η Βαρύτητα</a:t>
            </a:r>
            <a:endParaRPr lang="el-GR"/>
          </a:p>
        </p:txBody>
      </p:sp>
      <p:sp>
        <p:nvSpPr>
          <p:cNvPr id="7" name="Θέση αριθμού διαφάνειας 6"/>
          <p:cNvSpPr>
            <a:spLocks noGrp="1"/>
          </p:cNvSpPr>
          <p:nvPr>
            <p:ph type="sldNum" sz="quarter" idx="12"/>
          </p:nvPr>
        </p:nvSpPr>
        <p:spPr/>
        <p:txBody>
          <a:bodyPr/>
          <a:lstStyle/>
          <a:p>
            <a:fld id="{695D7454-67ED-44A4-9D3A-438EB7D691E3}" type="slidenum">
              <a:rPr lang="el-GR" smtClean="0"/>
              <a:t>‹#›</a:t>
            </a:fld>
            <a:endParaRPr lang="el-GR"/>
          </a:p>
        </p:txBody>
      </p:sp>
    </p:spTree>
    <p:extLst>
      <p:ext uri="{BB962C8B-B14F-4D97-AF65-F5344CB8AC3E}">
        <p14:creationId xmlns:p14="http://schemas.microsoft.com/office/powerpoint/2010/main" val="844417951"/>
      </p:ext>
    </p:extLst>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a:solidFill>
            <a:schemeClr val="tx1"/>
          </a:solidFill>
        </p:spPr>
        <p:txBody>
          <a:bodyPr vert="horz" lIns="91440" tIns="45720" rIns="91440" bIns="45720" rtlCol="0" anchor="ctr">
            <a:normAutofit/>
          </a:bodyPr>
          <a:lstStyle/>
          <a:p>
            <a:r>
              <a:rPr lang="el-GR" dirty="0" smtClean="0"/>
              <a:t>Στυλ κύριου τίτλου</a:t>
            </a:r>
            <a:endParaRPr lang="el-GR" dirty="0"/>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dirty="0" smtClean="0"/>
              <a:t>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l-GR" dirty="0"/>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DEA53B-7940-48CB-B96B-A9DFDAEBAB9E}" type="datetime1">
              <a:rPr lang="el-GR" smtClean="0"/>
              <a:t>20/4/2018</a:t>
            </a:fld>
            <a:endParaRPr lang="el-GR"/>
          </a:p>
        </p:txBody>
      </p:sp>
      <p:sp>
        <p:nvSpPr>
          <p:cNvPr id="5" name="Θέση υποσέλιδου 4"/>
          <p:cNvSpPr>
            <a:spLocks noGrp="1"/>
          </p:cNvSpPr>
          <p:nvPr>
            <p:ph type="ftr" sz="quarter" idx="3"/>
          </p:nvPr>
        </p:nvSpPr>
        <p:spPr>
          <a:xfrm>
            <a:off x="146956" y="6467249"/>
            <a:ext cx="377734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dirty="0" smtClean="0"/>
              <a:t>Η Βαρύτητα</a:t>
            </a:r>
            <a:endParaRPr lang="el-GR" dirty="0"/>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5D7454-67ED-44A4-9D3A-438EB7D691E3}" type="slidenum">
              <a:rPr lang="el-GR" smtClean="0"/>
              <a:t>‹#›</a:t>
            </a:fld>
            <a:endParaRPr lang="el-GR"/>
          </a:p>
        </p:txBody>
      </p:sp>
      <p:pic>
        <p:nvPicPr>
          <p:cNvPr id="7" name="Εικόνα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81643" y="5902779"/>
            <a:ext cx="1604799" cy="1074170"/>
          </a:xfrm>
          <a:prstGeom prst="rect">
            <a:avLst/>
          </a:prstGeom>
        </p:spPr>
      </p:pic>
    </p:spTree>
    <p:extLst>
      <p:ext uri="{BB962C8B-B14F-4D97-AF65-F5344CB8AC3E}">
        <p14:creationId xmlns:p14="http://schemas.microsoft.com/office/powerpoint/2010/main" val="27136011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cover/>
  </p:transition>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0" y="0"/>
            <a:ext cx="12192000" cy="1713470"/>
          </a:xfrm>
        </p:spPr>
        <p:txBody>
          <a:bodyPr>
            <a:normAutofit/>
          </a:bodyPr>
          <a:lstStyle/>
          <a:p>
            <a:r>
              <a:rPr lang="el-GR" sz="4400" dirty="0" smtClean="0">
                <a:latin typeface="Times New Roman" panose="02020603050405020304" pitchFamily="18" charset="0"/>
                <a:cs typeface="Times New Roman" panose="02020603050405020304" pitchFamily="18" charset="0"/>
              </a:rPr>
              <a:t>ΠΛΗΡΟΦΟΡΙΚΗ ΚΑΙ ΝΕΕΣ ΤΕΧΝΟΛΟΓΙΕΣ </a:t>
            </a:r>
            <a:br>
              <a:rPr lang="el-GR" sz="4400" dirty="0" smtClean="0">
                <a:latin typeface="Times New Roman" panose="02020603050405020304" pitchFamily="18" charset="0"/>
                <a:cs typeface="Times New Roman" panose="02020603050405020304" pitchFamily="18" charset="0"/>
              </a:rPr>
            </a:br>
            <a:r>
              <a:rPr lang="el-GR" sz="4400" dirty="0" smtClean="0">
                <a:latin typeface="Times New Roman" panose="02020603050405020304" pitchFamily="18" charset="0"/>
                <a:cs typeface="Times New Roman" panose="02020603050405020304" pitchFamily="18" charset="0"/>
              </a:rPr>
              <a:t>ΣΤΗΝ ΕΚΠΑΙΔΕΥΣΗ </a:t>
            </a:r>
            <a:endParaRPr lang="el-GR" sz="4400" dirty="0">
              <a:latin typeface="Times New Roman" panose="02020603050405020304" pitchFamily="18" charset="0"/>
              <a:cs typeface="Times New Roman" panose="02020603050405020304" pitchFamily="18" charset="0"/>
            </a:endParaRPr>
          </a:p>
        </p:txBody>
      </p:sp>
      <p:sp>
        <p:nvSpPr>
          <p:cNvPr id="3" name="Υπότιτλος 2"/>
          <p:cNvSpPr>
            <a:spLocks noGrp="1"/>
          </p:cNvSpPr>
          <p:nvPr>
            <p:ph type="subTitle" idx="1"/>
          </p:nvPr>
        </p:nvSpPr>
        <p:spPr/>
        <p:txBody>
          <a:bodyPr>
            <a:normAutofit/>
          </a:bodyPr>
          <a:lstStyle/>
          <a:p>
            <a:r>
              <a:rPr lang="el-GR" sz="3200" dirty="0" smtClean="0">
                <a:latin typeface="Times New Roman" panose="02020603050405020304" pitchFamily="18" charset="0"/>
                <a:cs typeface="Times New Roman" panose="02020603050405020304" pitchFamily="18" charset="0"/>
              </a:rPr>
              <a:t>Δριστάς Σπυρίδων</a:t>
            </a:r>
          </a:p>
          <a:p>
            <a:r>
              <a:rPr lang="el-GR" sz="3200" dirty="0" smtClean="0">
                <a:latin typeface="Times New Roman" panose="02020603050405020304" pitchFamily="18" charset="0"/>
                <a:cs typeface="Times New Roman" panose="02020603050405020304" pitchFamily="18" charset="0"/>
              </a:rPr>
              <a:t>ΑΕΜ: 4428</a:t>
            </a:r>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695D7454-67ED-44A4-9D3A-438EB7D691E3}" type="slidenum">
              <a:rPr lang="el-GR" smtClean="0"/>
              <a:t>1</a:t>
            </a:fld>
            <a:endParaRPr lang="el-GR"/>
          </a:p>
        </p:txBody>
      </p:sp>
      <p:pic>
        <p:nvPicPr>
          <p:cNvPr id="7" name="Εικόνα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853518" cy="321276"/>
          </a:xfrm>
          <a:prstGeom prst="rect">
            <a:avLst/>
          </a:prstGeom>
        </p:spPr>
      </p:pic>
      <p:sp>
        <p:nvSpPr>
          <p:cNvPr id="10" name="TextBox 9"/>
          <p:cNvSpPr txBox="1"/>
          <p:nvPr/>
        </p:nvSpPr>
        <p:spPr>
          <a:xfrm>
            <a:off x="1853518" y="44277"/>
            <a:ext cx="2914580" cy="276999"/>
          </a:xfrm>
          <a:prstGeom prst="rect">
            <a:avLst/>
          </a:prstGeom>
          <a:solidFill>
            <a:schemeClr val="tx1"/>
          </a:solidFill>
        </p:spPr>
        <p:txBody>
          <a:bodyPr wrap="non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1388496779"/>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1"/>
            <a:ext cx="12192000" cy="1825624"/>
          </a:xfrm>
        </p:spPr>
        <p:txBody>
          <a:bodyPr/>
          <a:lstStyle/>
          <a:p>
            <a:pPr algn="ctr"/>
            <a:r>
              <a:rPr lang="el-GR" smtClean="0"/>
              <a:t>Η ΒΑΡΥΤΗΤΑ</a:t>
            </a:r>
            <a:endParaRPr lang="el-GR" dirty="0"/>
          </a:p>
        </p:txBody>
      </p:sp>
      <p:sp>
        <p:nvSpPr>
          <p:cNvPr id="3" name="Θέση περιεχομένου 2"/>
          <p:cNvSpPr>
            <a:spLocks noGrp="1"/>
          </p:cNvSpPr>
          <p:nvPr>
            <p:ph idx="1"/>
          </p:nvPr>
        </p:nvSpPr>
        <p:spPr/>
        <p:txBody>
          <a:bodyPr/>
          <a:lstStyle/>
          <a:p>
            <a:pPr marL="0" indent="0" algn="just">
              <a:buNone/>
            </a:pPr>
            <a:r>
              <a:rPr lang="el-GR" dirty="0"/>
              <a:t>Β</a:t>
            </a:r>
            <a:r>
              <a:rPr lang="el-GR" dirty="0" smtClean="0"/>
              <a:t>αρύτητα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ονομάζουμε μάζα του σώματος. Η δύναμη έλξης, που ονομάζεται βάρος, είναι μεγαλύτερη όταν τα σώματα είναι πλησιέστερα ή όταν έχουν μεγαλύτερη μάζα.</a:t>
            </a:r>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695D7454-67ED-44A4-9D3A-438EB7D691E3}" type="slidenum">
              <a:rPr lang="el-GR" smtClean="0"/>
              <a:t>2</a:t>
            </a:fld>
            <a:endParaRPr lang="el-GR"/>
          </a:p>
        </p:txBody>
      </p:sp>
      <p:pic>
        <p:nvPicPr>
          <p:cNvPr id="6" name="Εικόνα 5"/>
          <p:cNvPicPr>
            <a:picLocks noChangeAspect="1"/>
          </p:cNvPicPr>
          <p:nvPr/>
        </p:nvPicPr>
        <p:blipFill>
          <a:blip r:embed="rId2"/>
          <a:stretch>
            <a:fillRect/>
          </a:stretch>
        </p:blipFill>
        <p:spPr>
          <a:xfrm>
            <a:off x="0" y="1"/>
            <a:ext cx="1853345" cy="323116"/>
          </a:xfrm>
          <a:prstGeom prst="rect">
            <a:avLst/>
          </a:prstGeom>
        </p:spPr>
      </p:pic>
      <p:sp>
        <p:nvSpPr>
          <p:cNvPr id="11" name="TextBox 10"/>
          <p:cNvSpPr txBox="1"/>
          <p:nvPr/>
        </p:nvSpPr>
        <p:spPr>
          <a:xfrm>
            <a:off x="1853518" y="44277"/>
            <a:ext cx="2914580" cy="276999"/>
          </a:xfrm>
          <a:prstGeom prst="rect">
            <a:avLst/>
          </a:prstGeom>
          <a:solidFill>
            <a:schemeClr val="tx1"/>
          </a:solidFill>
        </p:spPr>
        <p:txBody>
          <a:bodyPr wrap="non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3140109409"/>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1"/>
            <a:ext cx="12192000" cy="1825624"/>
          </a:xfrm>
        </p:spPr>
        <p:txBody>
          <a:bodyPr/>
          <a:lstStyle/>
          <a:p>
            <a:pPr algn="ctr"/>
            <a:r>
              <a:rPr lang="el-GR" dirty="0" smtClean="0"/>
              <a:t>ΠΟΙΟΣ ΑΝΑΚΑΛΥΨΕ ΤΗ ΒΑΡΥΤΗΤΑ;</a:t>
            </a:r>
            <a:endParaRPr lang="el-GR" dirty="0"/>
          </a:p>
        </p:txBody>
      </p:sp>
      <p:sp>
        <p:nvSpPr>
          <p:cNvPr id="3" name="Θέση περιεχομένου 2"/>
          <p:cNvSpPr>
            <a:spLocks noGrp="1"/>
          </p:cNvSpPr>
          <p:nvPr>
            <p:ph idx="1"/>
          </p:nvPr>
        </p:nvSpPr>
        <p:spPr/>
        <p:txBody>
          <a:bodyPr>
            <a:noAutofit/>
          </a:bodyPr>
          <a:lstStyle/>
          <a:p>
            <a:pPr marL="0" indent="0" algn="just">
              <a:buNone/>
            </a:pPr>
            <a:r>
              <a:rPr lang="el-GR" sz="1800" dirty="0" smtClean="0"/>
              <a:t>Υπήρξαν πολλές θεωρίες για την βαρύτητα από την εποχή του Έλληνα φιλόσοφου Αριστοτέλη τον 4ο αιώνα π.Χ..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αστρονόμος Βραχμαγκούπτα (Brahmagupta)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σήμαινε 'η έλξη του βάρους'. Ο Βραχμαγκούπτα επίσης υιοθέτησε το ηλιοκεντρικό σύστημα για την βαρύτητα, το οποίο είχε νωρίτερα αναπτύξει ο Αριαμπιάτα (Aryabhata) το 499.</a:t>
            </a:r>
          </a:p>
          <a:p>
            <a:pPr marL="0" indent="0" algn="just">
              <a:buNone/>
            </a:pPr>
            <a:r>
              <a:rPr lang="el-GR" sz="1800" dirty="0" smtClean="0"/>
              <a:t>Εργαζόμενος πάνω σε αυτές τις ιδέες, το 1687 ο Άγγλος μαθηματικός Σερ Ισαάκ Νεύτων δημοσίευσε το πρώτο αξίωμα για την βαρύτητα </a:t>
            </a:r>
          </a:p>
          <a:p>
            <a:pPr marL="0" indent="0" algn="just">
              <a:buNone/>
            </a:pPr>
            <a:endParaRPr lang="el-GR" sz="1800" dirty="0" smtClean="0"/>
          </a:p>
        </p:txBody>
      </p:sp>
      <p:sp>
        <p:nvSpPr>
          <p:cNvPr id="4" name="Θέση υποσέλιδου 3"/>
          <p:cNvSpPr>
            <a:spLocks noGrp="1"/>
          </p:cNvSpPr>
          <p:nvPr>
            <p:ph type="ftr" sz="quarter" idx="11"/>
          </p:nvPr>
        </p:nvSpPr>
        <p:spPr/>
        <p:txBody>
          <a:bodyPr/>
          <a:lstStyle/>
          <a:p>
            <a:r>
              <a:rPr lang="el-GR" dirty="0" smtClean="0"/>
              <a:t>Η Βαρύτητα</a:t>
            </a:r>
            <a:endParaRPr lang="el-GR" dirty="0"/>
          </a:p>
        </p:txBody>
      </p:sp>
      <p:sp>
        <p:nvSpPr>
          <p:cNvPr id="5" name="Θέση αριθμού διαφάνειας 4"/>
          <p:cNvSpPr>
            <a:spLocks noGrp="1"/>
          </p:cNvSpPr>
          <p:nvPr>
            <p:ph type="sldNum" sz="quarter" idx="12"/>
          </p:nvPr>
        </p:nvSpPr>
        <p:spPr/>
        <p:txBody>
          <a:bodyPr/>
          <a:lstStyle/>
          <a:p>
            <a:fld id="{695D7454-67ED-44A4-9D3A-438EB7D691E3}" type="slidenum">
              <a:rPr lang="el-GR" smtClean="0"/>
              <a:t>3</a:t>
            </a:fld>
            <a:endParaRPr lang="el-GR"/>
          </a:p>
        </p:txBody>
      </p:sp>
      <p:pic>
        <p:nvPicPr>
          <p:cNvPr id="6" name="Εικόνα 5"/>
          <p:cNvPicPr>
            <a:picLocks noChangeAspect="1"/>
          </p:cNvPicPr>
          <p:nvPr/>
        </p:nvPicPr>
        <p:blipFill>
          <a:blip r:embed="rId3"/>
          <a:stretch>
            <a:fillRect/>
          </a:stretch>
        </p:blipFill>
        <p:spPr>
          <a:xfrm>
            <a:off x="0" y="1"/>
            <a:ext cx="1853345" cy="323116"/>
          </a:xfrm>
          <a:prstGeom prst="rect">
            <a:avLst/>
          </a:prstGeom>
        </p:spPr>
      </p:pic>
      <p:sp>
        <p:nvSpPr>
          <p:cNvPr id="8" name="TextBox 7"/>
          <p:cNvSpPr txBox="1"/>
          <p:nvPr/>
        </p:nvSpPr>
        <p:spPr>
          <a:xfrm>
            <a:off x="1853518" y="44277"/>
            <a:ext cx="2914580" cy="276999"/>
          </a:xfrm>
          <a:prstGeom prst="rect">
            <a:avLst/>
          </a:prstGeom>
          <a:solidFill>
            <a:schemeClr val="tx1"/>
          </a:solidFill>
        </p:spPr>
        <p:txBody>
          <a:bodyPr wrap="non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1612231900"/>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306129"/>
            <a:ext cx="12192000" cy="1952367"/>
          </a:xfrm>
        </p:spPr>
        <p:txBody>
          <a:bodyPr/>
          <a:lstStyle/>
          <a:p>
            <a:pPr algn="ctr"/>
            <a:r>
              <a:rPr lang="el-GR" dirty="0" smtClean="0"/>
              <a:t>ΠΩΣ ΜΑΣ ΕΠΗΡΕΑΖΕΙ Η ΒΑΡΥΤΗΤΑ;</a:t>
            </a:r>
            <a:endParaRPr lang="el-GR"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val="200018549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Θέση υποσέλιδου 2"/>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695D7454-67ED-44A4-9D3A-438EB7D691E3}" type="slidenum">
              <a:rPr lang="el-GR" smtClean="0"/>
              <a:t>4</a:t>
            </a:fld>
            <a:endParaRPr lang="el-GR"/>
          </a:p>
        </p:txBody>
      </p:sp>
      <p:pic>
        <p:nvPicPr>
          <p:cNvPr id="6" name="Εικόνα 5"/>
          <p:cNvPicPr>
            <a:picLocks noChangeAspect="1"/>
          </p:cNvPicPr>
          <p:nvPr/>
        </p:nvPicPr>
        <p:blipFill>
          <a:blip r:embed="rId8"/>
          <a:stretch>
            <a:fillRect/>
          </a:stretch>
        </p:blipFill>
        <p:spPr>
          <a:xfrm>
            <a:off x="0" y="-297891"/>
            <a:ext cx="1853345" cy="323116"/>
          </a:xfrm>
          <a:prstGeom prst="rect">
            <a:avLst/>
          </a:prstGeom>
        </p:spPr>
      </p:pic>
      <p:sp>
        <p:nvSpPr>
          <p:cNvPr id="8" name="TextBox 7"/>
          <p:cNvSpPr txBox="1"/>
          <p:nvPr/>
        </p:nvSpPr>
        <p:spPr>
          <a:xfrm>
            <a:off x="1853345" y="-251774"/>
            <a:ext cx="2914580" cy="276999"/>
          </a:xfrm>
          <a:prstGeom prst="rect">
            <a:avLst/>
          </a:prstGeom>
          <a:solidFill>
            <a:schemeClr val="tx1"/>
          </a:solidFill>
        </p:spPr>
        <p:txBody>
          <a:bodyPr wrap="non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1874388959"/>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1"/>
            <a:ext cx="12192000" cy="1474572"/>
          </a:xfrm>
        </p:spPr>
        <p:txBody>
          <a:bodyPr/>
          <a:lstStyle/>
          <a:p>
            <a:pPr algn="ctr"/>
            <a:r>
              <a:rPr lang="el-GR" dirty="0" smtClean="0"/>
              <a:t>Η ΒΑΡΥΤΗΤΑ ΣΤΗ ΣΕΛΗΝΗ</a:t>
            </a:r>
            <a:endParaRPr lang="el-GR" dirty="0"/>
          </a:p>
        </p:txBody>
      </p:sp>
      <p:sp>
        <p:nvSpPr>
          <p:cNvPr id="3" name="Θέση περιεχομένου 2"/>
          <p:cNvSpPr>
            <a:spLocks noGrp="1"/>
          </p:cNvSpPr>
          <p:nvPr>
            <p:ph idx="1"/>
          </p:nvPr>
        </p:nvSpPr>
        <p:spPr/>
        <p:txBody>
          <a:bodyPr/>
          <a:lstStyle/>
          <a:p>
            <a:pPr algn="just"/>
            <a:r>
              <a:rPr lang="el-GR" dirty="0" smtClean="0"/>
              <a:t>H σελήνη είναι ο πέμπτος μεγαλύτερος δορυφόρος στο ηλιακό σύστημα. Έχει διάμετρο 3476 km, περίπου το ένα τέταρτο της γήινης διαμέτρου και το 1/81 της μάζας της Γης. </a:t>
            </a:r>
          </a:p>
          <a:p>
            <a:pPr algn="just"/>
            <a:r>
              <a:rPr lang="el-GR" dirty="0" smtClean="0"/>
              <a:t>Η ένταση της βαρύτητας στην επιφάνεια της σελήνης είναι το 1/6 της βαρύτητας της Γης. Δηλαδή αν στη γη ζυγίζετε 70kg στη σελήνη θα ζυγίζατε 12,5 ! Η ακτίνα της προϋπολογίστηκε από τον Αρίσταρχο με σφάλμα 32% και αργότερα από τον Πτολεμαίο με σφάλμα μόνο 5%.</a:t>
            </a:r>
          </a:p>
          <a:p>
            <a:pPr algn="just"/>
            <a:endParaRPr lang="el-GR" dirty="0" smtClean="0"/>
          </a:p>
          <a:p>
            <a:endParaRPr lang="el-GR" dirty="0"/>
          </a:p>
        </p:txBody>
      </p:sp>
      <p:sp>
        <p:nvSpPr>
          <p:cNvPr id="4" name="Θέση υποσέλιδου 3"/>
          <p:cNvSpPr>
            <a:spLocks noGrp="1"/>
          </p:cNvSpPr>
          <p:nvPr>
            <p:ph type="ftr" sz="quarter" idx="11"/>
          </p:nvPr>
        </p:nvSpPr>
        <p:spPr/>
        <p:txBody>
          <a:bodyPr/>
          <a:lstStyle/>
          <a:p>
            <a:r>
              <a:rPr lang="el-GR" smtClean="0"/>
              <a:t>Η Βαρύτητα</a:t>
            </a:r>
            <a:endParaRPr lang="el-GR"/>
          </a:p>
        </p:txBody>
      </p:sp>
      <p:sp>
        <p:nvSpPr>
          <p:cNvPr id="5" name="Θέση αριθμού διαφάνειας 4"/>
          <p:cNvSpPr>
            <a:spLocks noGrp="1"/>
          </p:cNvSpPr>
          <p:nvPr>
            <p:ph type="sldNum" sz="quarter" idx="12"/>
          </p:nvPr>
        </p:nvSpPr>
        <p:spPr/>
        <p:txBody>
          <a:bodyPr/>
          <a:lstStyle/>
          <a:p>
            <a:fld id="{695D7454-67ED-44A4-9D3A-438EB7D691E3}" type="slidenum">
              <a:rPr lang="el-GR" smtClean="0"/>
              <a:t>5</a:t>
            </a:fld>
            <a:endParaRPr lang="el-GR"/>
          </a:p>
        </p:txBody>
      </p:sp>
      <p:pic>
        <p:nvPicPr>
          <p:cNvPr id="6" name="Εικόνα 5"/>
          <p:cNvPicPr>
            <a:picLocks noChangeAspect="1"/>
          </p:cNvPicPr>
          <p:nvPr/>
        </p:nvPicPr>
        <p:blipFill>
          <a:blip r:embed="rId2"/>
          <a:stretch>
            <a:fillRect/>
          </a:stretch>
        </p:blipFill>
        <p:spPr>
          <a:xfrm>
            <a:off x="0" y="1"/>
            <a:ext cx="1853345" cy="323116"/>
          </a:xfrm>
          <a:prstGeom prst="rect">
            <a:avLst/>
          </a:prstGeom>
        </p:spPr>
      </p:pic>
      <p:sp>
        <p:nvSpPr>
          <p:cNvPr id="8" name="TextBox 7"/>
          <p:cNvSpPr txBox="1"/>
          <p:nvPr/>
        </p:nvSpPr>
        <p:spPr>
          <a:xfrm>
            <a:off x="1853518" y="44277"/>
            <a:ext cx="2914580" cy="276999"/>
          </a:xfrm>
          <a:prstGeom prst="rect">
            <a:avLst/>
          </a:prstGeom>
          <a:solidFill>
            <a:schemeClr val="tx1"/>
          </a:solidFill>
        </p:spPr>
        <p:txBody>
          <a:bodyPr wrap="non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1372443719"/>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1"/>
            <a:ext cx="12192000" cy="1629761"/>
          </a:xfrm>
        </p:spPr>
        <p:txBody>
          <a:bodyPr/>
          <a:lstStyle/>
          <a:p>
            <a:pPr algn="ctr"/>
            <a:r>
              <a:rPr lang="el-GR" dirty="0" smtClean="0"/>
              <a:t>ΕΠΙΛΟΓΟΣ </a:t>
            </a:r>
            <a:endParaRPr lang="el-GR" dirty="0"/>
          </a:p>
        </p:txBody>
      </p:sp>
      <p:sp>
        <p:nvSpPr>
          <p:cNvPr id="3" name="Θέση περιεχομένου 2"/>
          <p:cNvSpPr>
            <a:spLocks noGrp="1"/>
          </p:cNvSpPr>
          <p:nvPr>
            <p:ph idx="1"/>
          </p:nvPr>
        </p:nvSpPr>
        <p:spPr>
          <a:xfrm>
            <a:off x="689919" y="1817387"/>
            <a:ext cx="10515600" cy="4351338"/>
          </a:xfrm>
        </p:spPr>
        <p:txBody>
          <a:bodyPr/>
          <a:lstStyle/>
          <a:p>
            <a:pPr marL="0" indent="0">
              <a:buNone/>
            </a:pPr>
            <a:r>
              <a:rPr lang="el-GR" dirty="0" smtClean="0"/>
              <a:t>Σας ευχαριστώ!!</a:t>
            </a:r>
            <a:endParaRPr lang="el-GR" dirty="0"/>
          </a:p>
        </p:txBody>
      </p:sp>
      <p:sp>
        <p:nvSpPr>
          <p:cNvPr id="5" name="Θέση υποσέλιδου 4"/>
          <p:cNvSpPr>
            <a:spLocks noGrp="1"/>
          </p:cNvSpPr>
          <p:nvPr>
            <p:ph type="ftr" sz="quarter" idx="11"/>
          </p:nvPr>
        </p:nvSpPr>
        <p:spPr/>
        <p:txBody>
          <a:bodyPr/>
          <a:lstStyle/>
          <a:p>
            <a:r>
              <a:rPr lang="el-GR" smtClean="0"/>
              <a:t>Η Βαρύτητα</a:t>
            </a:r>
            <a:endParaRPr lang="el-GR"/>
          </a:p>
        </p:txBody>
      </p:sp>
      <p:sp>
        <p:nvSpPr>
          <p:cNvPr id="6" name="Θέση αριθμού διαφάνειας 5"/>
          <p:cNvSpPr>
            <a:spLocks noGrp="1"/>
          </p:cNvSpPr>
          <p:nvPr>
            <p:ph type="sldNum" sz="quarter" idx="12"/>
          </p:nvPr>
        </p:nvSpPr>
        <p:spPr/>
        <p:txBody>
          <a:bodyPr/>
          <a:lstStyle/>
          <a:p>
            <a:fld id="{695D7454-67ED-44A4-9D3A-438EB7D691E3}" type="slidenum">
              <a:rPr lang="el-GR" smtClean="0"/>
              <a:t>6</a:t>
            </a:fld>
            <a:endParaRPr lang="el-GR"/>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7275" y="2207225"/>
            <a:ext cx="6096000" cy="4305300"/>
          </a:xfrm>
          <a:prstGeom prst="rect">
            <a:avLst/>
          </a:prstGeom>
        </p:spPr>
      </p:pic>
      <p:pic>
        <p:nvPicPr>
          <p:cNvPr id="8" name="Εικόνα 7"/>
          <p:cNvPicPr>
            <a:picLocks noChangeAspect="1"/>
          </p:cNvPicPr>
          <p:nvPr/>
        </p:nvPicPr>
        <p:blipFill>
          <a:blip r:embed="rId3"/>
          <a:stretch>
            <a:fillRect/>
          </a:stretch>
        </p:blipFill>
        <p:spPr>
          <a:xfrm>
            <a:off x="0" y="1"/>
            <a:ext cx="1853345" cy="323116"/>
          </a:xfrm>
          <a:prstGeom prst="rect">
            <a:avLst/>
          </a:prstGeom>
        </p:spPr>
      </p:pic>
      <p:sp>
        <p:nvSpPr>
          <p:cNvPr id="13" name="TextBox 12"/>
          <p:cNvSpPr txBox="1"/>
          <p:nvPr/>
        </p:nvSpPr>
        <p:spPr>
          <a:xfrm>
            <a:off x="1853518" y="44277"/>
            <a:ext cx="2914580" cy="276999"/>
          </a:xfrm>
          <a:prstGeom prst="rect">
            <a:avLst/>
          </a:prstGeom>
          <a:solidFill>
            <a:schemeClr val="tx1"/>
          </a:solidFill>
        </p:spPr>
        <p:txBody>
          <a:bodyPr wrap="none" rtlCol="0">
            <a:spAutoFit/>
          </a:bodyPr>
          <a:lstStyle/>
          <a:p>
            <a:r>
              <a:rPr lang="el-GR" sz="1200" i="1" dirty="0" smtClean="0">
                <a:solidFill>
                  <a:schemeClr val="bg1"/>
                </a:solidFill>
              </a:rPr>
              <a:t>Παιδαγωγικό Τμήμα Δημοτικής Εκπαίδευσης</a:t>
            </a:r>
            <a:endParaRPr lang="el-GR" sz="1200" i="1" dirty="0">
              <a:solidFill>
                <a:schemeClr val="bg1"/>
              </a:solidFill>
            </a:endParaRPr>
          </a:p>
        </p:txBody>
      </p:sp>
    </p:spTree>
    <p:extLst>
      <p:ext uri="{BB962C8B-B14F-4D97-AF65-F5344CB8AC3E}">
        <p14:creationId xmlns:p14="http://schemas.microsoft.com/office/powerpoint/2010/main" val="1041955154"/>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Προσαρμοσμένο 2">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269</TotalTime>
  <Words>427</Words>
  <Application>Microsoft Office PowerPoint</Application>
  <PresentationFormat>Ευρεία οθόνη</PresentationFormat>
  <Paragraphs>39</Paragraphs>
  <Slides>6</Slides>
  <Notes>3</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6</vt:i4>
      </vt:variant>
    </vt:vector>
  </HeadingPairs>
  <TitlesOfParts>
    <vt:vector size="10" baseType="lpstr">
      <vt:lpstr>Arial</vt:lpstr>
      <vt:lpstr>Calibri</vt:lpstr>
      <vt:lpstr>Times New Roman</vt:lpstr>
      <vt:lpstr>Θέμα του Office</vt:lpstr>
      <vt:lpstr>ΠΛΗΡΟΦΟΡΙΚΗ ΚΑΙ ΝΕΕΣ ΤΕΧΝΟΛΟΓΙΕΣ  ΣΤΗΝ ΕΚΠΑΙΔΕΥΣΗ </vt:lpstr>
      <vt:lpstr>Η ΒΑΡΥΤΗΤΑ</vt:lpstr>
      <vt:lpstr>ΠΟΙΟΣ ΑΝΑΚΑΛΥΨΕ ΤΗ ΒΑΡΥΤΗΤΑ;</vt:lpstr>
      <vt:lpstr>ΠΩΣ ΜΑΣ ΕΠΗΡΕΑΖΕΙ Η ΒΑΡΥΤΗΤΑ;</vt:lpstr>
      <vt:lpstr>Η ΒΑΡΥΤΗΤΑ ΣΤΗ ΣΕΛΗΝΗ</vt:lpstr>
      <vt:lpstr>ΕΠΙΛΟΓΟΣ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ΠΛΗΡΟΦΟΡΙΚΗ ΚΑΙ ΝΕΕΣ ΤΕΧΝΟΛΟΓΙΕΣ  ΣΤΗΝ ΕΚΠΑΙΔΕΥΣΗ</dc:title>
  <dc:creator>user</dc:creator>
  <cp:lastModifiedBy>user</cp:lastModifiedBy>
  <cp:revision>23</cp:revision>
  <dcterms:created xsi:type="dcterms:W3CDTF">2018-04-18T16:50:54Z</dcterms:created>
  <dcterms:modified xsi:type="dcterms:W3CDTF">2018-04-20T15:49:19Z</dcterms:modified>
</cp:coreProperties>
</file>